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6" r:id="rId2"/>
    <p:sldId id="264" r:id="rId3"/>
    <p:sldId id="257" r:id="rId4"/>
    <p:sldId id="258" r:id="rId5"/>
    <p:sldId id="265" r:id="rId6"/>
    <p:sldId id="271" r:id="rId7"/>
    <p:sldId id="272" r:id="rId8"/>
    <p:sldId id="263" r:id="rId9"/>
    <p:sldId id="262" r:id="rId10"/>
    <p:sldId id="276" r:id="rId11"/>
    <p:sldId id="267" r:id="rId12"/>
    <p:sldId id="277" r:id="rId13"/>
    <p:sldId id="268" r:id="rId14"/>
    <p:sldId id="275" r:id="rId15"/>
    <p:sldId id="274" r:id="rId16"/>
    <p:sldId id="287" r:id="rId17"/>
    <p:sldId id="269" r:id="rId18"/>
    <p:sldId id="260" r:id="rId19"/>
    <p:sldId id="273" r:id="rId20"/>
    <p:sldId id="270" r:id="rId21"/>
    <p:sldId id="285" r:id="rId22"/>
    <p:sldId id="286" r:id="rId23"/>
    <p:sldId id="280" r:id="rId24"/>
    <p:sldId id="279" r:id="rId25"/>
    <p:sldId id="266" r:id="rId26"/>
    <p:sldId id="284" r:id="rId27"/>
    <p:sldId id="278" r:id="rId28"/>
  </p:sldIdLst>
  <p:sldSz cx="12192000" cy="6858000"/>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2138" autoAdjust="0"/>
  </p:normalViewPr>
  <p:slideViewPr>
    <p:cSldViewPr snapToGrid="0">
      <p:cViewPr varScale="1">
        <p:scale>
          <a:sx n="37" d="100"/>
          <a:sy n="37" d="100"/>
        </p:scale>
        <p:origin x="2448" y="34"/>
      </p:cViewPr>
      <p:guideLst/>
    </p:cSldViewPr>
  </p:slideViewPr>
  <p:outlineViewPr>
    <p:cViewPr>
      <p:scale>
        <a:sx n="33" d="100"/>
        <a:sy n="33" d="100"/>
      </p:scale>
      <p:origin x="0" y="-15086"/>
    </p:cViewPr>
  </p:outlineViewPr>
  <p:notesTextViewPr>
    <p:cViewPr>
      <p:scale>
        <a:sx n="1" d="1"/>
        <a:sy n="1" d="1"/>
      </p:scale>
      <p:origin x="0" y="0"/>
    </p:cViewPr>
  </p:notesTextViewPr>
  <p:sorterViewPr>
    <p:cViewPr>
      <p:scale>
        <a:sx n="100" d="100"/>
        <a:sy n="100" d="100"/>
      </p:scale>
      <p:origin x="0" y="-3178"/>
    </p:cViewPr>
  </p:sorterViewPr>
  <p:notesViewPr>
    <p:cSldViewPr snapToGrid="0">
      <p:cViewPr varScale="1">
        <p:scale>
          <a:sx n="61" d="100"/>
          <a:sy n="61" d="100"/>
        </p:scale>
        <p:origin x="3240"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GB"/>
          </a:p>
        </p:txBody>
      </p:sp>
      <p:sp>
        <p:nvSpPr>
          <p:cNvPr id="3" name="Date Placeholder 2"/>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fld id="{739837FC-A060-44F6-8FD9-811A943380BA}" type="datetimeFigureOut">
              <a:rPr lang="en-GB" smtClean="0"/>
              <a:t>17/09/2021</a:t>
            </a:fld>
            <a:endParaRPr lang="en-GB"/>
          </a:p>
        </p:txBody>
      </p:sp>
      <p:sp>
        <p:nvSpPr>
          <p:cNvPr id="4" name="Footer Placeholder 3"/>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lang="en-GB"/>
          </a:p>
        </p:txBody>
      </p:sp>
      <p:sp>
        <p:nvSpPr>
          <p:cNvPr id="5" name="Slide Number Placeholder 4"/>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212864A3-F061-4DD0-91E6-16A9101D8254}" type="slidenum">
              <a:rPr lang="en-GB" smtClean="0"/>
              <a:t>‹#›</a:t>
            </a:fld>
            <a:endParaRPr lang="en-GB"/>
          </a:p>
        </p:txBody>
      </p:sp>
    </p:spTree>
    <p:extLst>
      <p:ext uri="{BB962C8B-B14F-4D97-AF65-F5344CB8AC3E}">
        <p14:creationId xmlns:p14="http://schemas.microsoft.com/office/powerpoint/2010/main" val="389730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GB"/>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C05F4E37-F8AE-4DC1-835C-DAA74F5B9025}" type="datetimeFigureOut">
              <a:rPr lang="en-GB" smtClean="0"/>
              <a:t>17/09/2021</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GB"/>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1713AB04-2492-4BA9-82F0-8571722A531F}" type="slidenum">
              <a:rPr lang="en-GB" smtClean="0"/>
              <a:t>‹#›</a:t>
            </a:fld>
            <a:endParaRPr lang="en-GB"/>
          </a:p>
        </p:txBody>
      </p:sp>
    </p:spTree>
    <p:extLst>
      <p:ext uri="{BB962C8B-B14F-4D97-AF65-F5344CB8AC3E}">
        <p14:creationId xmlns:p14="http://schemas.microsoft.com/office/powerpoint/2010/main" val="1610848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13AB04-2492-4BA9-82F0-8571722A531F}" type="slidenum">
              <a:rPr lang="en-GB" smtClean="0"/>
              <a:t>20</a:t>
            </a:fld>
            <a:endParaRPr lang="en-GB"/>
          </a:p>
        </p:txBody>
      </p:sp>
    </p:spTree>
    <p:extLst>
      <p:ext uri="{BB962C8B-B14F-4D97-AF65-F5344CB8AC3E}">
        <p14:creationId xmlns:p14="http://schemas.microsoft.com/office/powerpoint/2010/main" val="2798187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13AB04-2492-4BA9-82F0-8571722A531F}" type="slidenum">
              <a:rPr lang="en-GB" smtClean="0"/>
              <a:t>21</a:t>
            </a:fld>
            <a:endParaRPr lang="en-GB"/>
          </a:p>
        </p:txBody>
      </p:sp>
    </p:spTree>
    <p:extLst>
      <p:ext uri="{BB962C8B-B14F-4D97-AF65-F5344CB8AC3E}">
        <p14:creationId xmlns:p14="http://schemas.microsoft.com/office/powerpoint/2010/main" val="2032869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13AB04-2492-4BA9-82F0-8571722A531F}" type="slidenum">
              <a:rPr lang="en-GB" smtClean="0"/>
              <a:t>22</a:t>
            </a:fld>
            <a:endParaRPr lang="en-GB"/>
          </a:p>
        </p:txBody>
      </p:sp>
    </p:spTree>
    <p:extLst>
      <p:ext uri="{BB962C8B-B14F-4D97-AF65-F5344CB8AC3E}">
        <p14:creationId xmlns:p14="http://schemas.microsoft.com/office/powerpoint/2010/main" val="2866222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13AB04-2492-4BA9-82F0-8571722A531F}" type="slidenum">
              <a:rPr lang="en-GB" smtClean="0"/>
              <a:t>23</a:t>
            </a:fld>
            <a:endParaRPr lang="en-GB"/>
          </a:p>
        </p:txBody>
      </p:sp>
    </p:spTree>
    <p:extLst>
      <p:ext uri="{BB962C8B-B14F-4D97-AF65-F5344CB8AC3E}">
        <p14:creationId xmlns:p14="http://schemas.microsoft.com/office/powerpoint/2010/main" val="4006426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13AB04-2492-4BA9-82F0-8571722A531F}" type="slidenum">
              <a:rPr lang="en-GB" smtClean="0"/>
              <a:t>24</a:t>
            </a:fld>
            <a:endParaRPr lang="en-GB"/>
          </a:p>
        </p:txBody>
      </p:sp>
    </p:spTree>
    <p:extLst>
      <p:ext uri="{BB962C8B-B14F-4D97-AF65-F5344CB8AC3E}">
        <p14:creationId xmlns:p14="http://schemas.microsoft.com/office/powerpoint/2010/main" val="2192944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52000"/>
            <a:lum/>
          </a:blip>
          <a:srcRect/>
          <a:stretch>
            <a:fillRect b="-12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hasCustomPrompt="1"/>
          </p:nvPr>
        </p:nvSpPr>
        <p:spPr>
          <a:xfrm>
            <a:off x="3319097" y="494528"/>
            <a:ext cx="5694637" cy="1646302"/>
          </a:xfrm>
        </p:spPr>
        <p:txBody>
          <a:bodyPr anchor="b">
            <a:noAutofit/>
          </a:bodyPr>
          <a:lstStyle>
            <a:lvl1pPr algn="r">
              <a:defRPr sz="5400">
                <a:solidFill>
                  <a:schemeClr val="accent1"/>
                </a:solidFill>
              </a:defRPr>
            </a:lvl1pPr>
          </a:lstStyle>
          <a:p>
            <a:r>
              <a:rPr lang="en-US" dirty="0"/>
              <a:t>The HANDIHEAT Project</a:t>
            </a:r>
          </a:p>
        </p:txBody>
      </p:sp>
      <p:sp>
        <p:nvSpPr>
          <p:cNvPr id="3" name="Subtitle 2"/>
          <p:cNvSpPr>
            <a:spLocks noGrp="1"/>
          </p:cNvSpPr>
          <p:nvPr>
            <p:ph type="subTitle" idx="1"/>
          </p:nvPr>
        </p:nvSpPr>
        <p:spPr>
          <a:xfrm>
            <a:off x="1280069" y="2205755"/>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2E9EC431-95B6-4CFD-9EA7-9536254A882E}"/>
              </a:ext>
            </a:extLst>
          </p:cNvPr>
          <p:cNvSpPr>
            <a:spLocks noGrp="1"/>
          </p:cNvSpPr>
          <p:nvPr>
            <p:ph type="dt" sz="half" idx="10"/>
          </p:nvPr>
        </p:nvSpPr>
        <p:spPr/>
        <p:txBody>
          <a:bodyPr/>
          <a:lstStyle/>
          <a:p>
            <a:fld id="{13989C45-3033-46C7-B8D7-D39DF8589BCA}" type="datetimeFigureOut">
              <a:rPr lang="en-GB" smtClean="0"/>
              <a:t>17/09/2021</a:t>
            </a:fld>
            <a:endParaRPr lang="en-GB"/>
          </a:p>
        </p:txBody>
      </p:sp>
      <p:sp>
        <p:nvSpPr>
          <p:cNvPr id="9" name="Footer Placeholder 8">
            <a:extLst>
              <a:ext uri="{FF2B5EF4-FFF2-40B4-BE49-F238E27FC236}">
                <a16:creationId xmlns:a16="http://schemas.microsoft.com/office/drawing/2014/main" id="{BD120867-5115-4DBA-9F59-E5A0A4CE3DED}"/>
              </a:ext>
            </a:extLst>
          </p:cNvPr>
          <p:cNvSpPr>
            <a:spLocks noGrp="1"/>
          </p:cNvSpPr>
          <p:nvPr>
            <p:ph type="ftr" sz="quarter" idx="11"/>
          </p:nvPr>
        </p:nvSpPr>
        <p:spPr/>
        <p:txBody>
          <a:bodyPr/>
          <a:lstStyle/>
          <a:p>
            <a:endParaRPr lang="en-GB" dirty="0"/>
          </a:p>
        </p:txBody>
      </p:sp>
      <p:sp>
        <p:nvSpPr>
          <p:cNvPr id="10" name="Slide Number Placeholder 9">
            <a:extLst>
              <a:ext uri="{FF2B5EF4-FFF2-40B4-BE49-F238E27FC236}">
                <a16:creationId xmlns:a16="http://schemas.microsoft.com/office/drawing/2014/main" id="{DCC80BFC-9218-4318-9DDA-9A63DE622390}"/>
              </a:ext>
            </a:extLst>
          </p:cNvPr>
          <p:cNvSpPr>
            <a:spLocks noGrp="1"/>
          </p:cNvSpPr>
          <p:nvPr>
            <p:ph type="sldNum" sz="quarter" idx="12"/>
          </p:nvPr>
        </p:nvSpPr>
        <p:spPr/>
        <p:txBody>
          <a:bodyPr/>
          <a:lstStyle/>
          <a:p>
            <a:fld id="{21AFFEF1-1A9A-4CCA-80C8-9570263BC780}" type="slidenum">
              <a:rPr lang="en-GB" smtClean="0"/>
              <a:t>‹#›</a:t>
            </a:fld>
            <a:endParaRPr lang="en-GB"/>
          </a:p>
        </p:txBody>
      </p:sp>
      <p:pic>
        <p:nvPicPr>
          <p:cNvPr id="11" name="Picture 10">
            <a:extLst>
              <a:ext uri="{FF2B5EF4-FFF2-40B4-BE49-F238E27FC236}">
                <a16:creationId xmlns:a16="http://schemas.microsoft.com/office/drawing/2014/main" id="{49E46D08-E7A5-4CC2-A6DE-94FA6C24062A}"/>
              </a:ext>
            </a:extLst>
          </p:cNvPr>
          <p:cNvPicPr>
            <a:picLocks noChangeAspect="1"/>
          </p:cNvPicPr>
          <p:nvPr userDrawn="1"/>
        </p:nvPicPr>
        <p:blipFill>
          <a:blip r:embed="rId3"/>
          <a:stretch>
            <a:fillRect/>
          </a:stretch>
        </p:blipFill>
        <p:spPr>
          <a:xfrm>
            <a:off x="842597" y="456685"/>
            <a:ext cx="2476500" cy="1684145"/>
          </a:xfrm>
          <a:prstGeom prst="rect">
            <a:avLst/>
          </a:prstGeom>
        </p:spPr>
      </p:pic>
    </p:spTree>
    <p:extLst>
      <p:ext uri="{BB962C8B-B14F-4D97-AF65-F5344CB8AC3E}">
        <p14:creationId xmlns:p14="http://schemas.microsoft.com/office/powerpoint/2010/main" val="1457627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989C45-3033-46C7-B8D7-D39DF8589BCA}" type="datetimeFigureOut">
              <a:rPr lang="en-GB" smtClean="0"/>
              <a:t>17/09/2021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AFFEF1-1A9A-4CCA-80C8-9570263BC780}" type="slidenum">
              <a:rPr lang="en-GB" smtClean="0"/>
              <a:t>‹#›</a:t>
            </a:fld>
            <a:endParaRPr lang="en-GB"/>
          </a:p>
        </p:txBody>
      </p:sp>
    </p:spTree>
    <p:extLst>
      <p:ext uri="{BB962C8B-B14F-4D97-AF65-F5344CB8AC3E}">
        <p14:creationId xmlns:p14="http://schemas.microsoft.com/office/powerpoint/2010/main" val="670191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989C45-3033-46C7-B8D7-D39DF8589BCA}" type="datetimeFigureOut">
              <a:rPr lang="en-GB" smtClean="0"/>
              <a:t>17/09/2021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AFFEF1-1A9A-4CCA-80C8-9570263BC780}"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6819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989C45-3033-46C7-B8D7-D39DF8589BCA}" type="datetimeFigureOut">
              <a:rPr lang="en-GB" smtClean="0"/>
              <a:t>17/09/2021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AFFEF1-1A9A-4CCA-80C8-9570263BC780}" type="slidenum">
              <a:rPr lang="en-GB" smtClean="0"/>
              <a:t>‹#›</a:t>
            </a:fld>
            <a:endParaRPr lang="en-GB"/>
          </a:p>
        </p:txBody>
      </p:sp>
    </p:spTree>
    <p:extLst>
      <p:ext uri="{BB962C8B-B14F-4D97-AF65-F5344CB8AC3E}">
        <p14:creationId xmlns:p14="http://schemas.microsoft.com/office/powerpoint/2010/main" val="531989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989C45-3033-46C7-B8D7-D39DF8589BCA}" type="datetimeFigureOut">
              <a:rPr lang="en-GB" smtClean="0"/>
              <a:t>17/09/2021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AFFEF1-1A9A-4CCA-80C8-9570263BC780}"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72031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989C45-3033-46C7-B8D7-D39DF8589BCA}" type="datetimeFigureOut">
              <a:rPr lang="en-GB" smtClean="0"/>
              <a:t>17/09/2021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AFFEF1-1A9A-4CCA-80C8-9570263BC780}" type="slidenum">
              <a:rPr lang="en-GB" smtClean="0"/>
              <a:t>‹#›</a:t>
            </a:fld>
            <a:endParaRPr lang="en-GB"/>
          </a:p>
        </p:txBody>
      </p:sp>
    </p:spTree>
    <p:extLst>
      <p:ext uri="{BB962C8B-B14F-4D97-AF65-F5344CB8AC3E}">
        <p14:creationId xmlns:p14="http://schemas.microsoft.com/office/powerpoint/2010/main" val="1564078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989C45-3033-46C7-B8D7-D39DF8589BCA}" type="datetimeFigureOut">
              <a:rPr lang="en-GB" smtClean="0"/>
              <a:t>17/09/2021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AFFEF1-1A9A-4CCA-80C8-9570263BC780}" type="slidenum">
              <a:rPr lang="en-GB" smtClean="0"/>
              <a:t>‹#›</a:t>
            </a:fld>
            <a:endParaRPr lang="en-GB"/>
          </a:p>
        </p:txBody>
      </p:sp>
    </p:spTree>
    <p:extLst>
      <p:ext uri="{BB962C8B-B14F-4D97-AF65-F5344CB8AC3E}">
        <p14:creationId xmlns:p14="http://schemas.microsoft.com/office/powerpoint/2010/main" val="3099179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989C45-3033-46C7-B8D7-D39DF8589BCA}" type="datetimeFigureOut">
              <a:rPr lang="en-GB" smtClean="0"/>
              <a:t>17/09/2021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AFFEF1-1A9A-4CCA-80C8-9570263BC780}" type="slidenum">
              <a:rPr lang="en-GB" smtClean="0"/>
              <a:t>‹#›</a:t>
            </a:fld>
            <a:endParaRPr lang="en-GB"/>
          </a:p>
        </p:txBody>
      </p:sp>
    </p:spTree>
    <p:extLst>
      <p:ext uri="{BB962C8B-B14F-4D97-AF65-F5344CB8AC3E}">
        <p14:creationId xmlns:p14="http://schemas.microsoft.com/office/powerpoint/2010/main" val="2638168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989C45-3033-46C7-B8D7-D39DF8589BCA}" type="datetimeFigureOut">
              <a:rPr lang="en-GB" smtClean="0"/>
              <a:t>17/09/2021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AFFEF1-1A9A-4CCA-80C8-9570263BC780}" type="slidenum">
              <a:rPr lang="en-GB" smtClean="0"/>
              <a:t>‹#›</a:t>
            </a:fld>
            <a:endParaRPr lang="en-GB"/>
          </a:p>
        </p:txBody>
      </p:sp>
    </p:spTree>
    <p:extLst>
      <p:ext uri="{BB962C8B-B14F-4D97-AF65-F5344CB8AC3E}">
        <p14:creationId xmlns:p14="http://schemas.microsoft.com/office/powerpoint/2010/main" val="13570692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989C45-3033-46C7-B8D7-D39DF8589BCA}" type="datetimeFigureOut">
              <a:rPr lang="en-GB" smtClean="0"/>
              <a:t>17/09/2021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AFFEF1-1A9A-4CCA-80C8-9570263BC780}" type="slidenum">
              <a:rPr lang="en-GB" smtClean="0"/>
              <a:t>‹#›</a:t>
            </a:fld>
            <a:endParaRPr lang="en-GB"/>
          </a:p>
        </p:txBody>
      </p:sp>
    </p:spTree>
    <p:extLst>
      <p:ext uri="{BB962C8B-B14F-4D97-AF65-F5344CB8AC3E}">
        <p14:creationId xmlns:p14="http://schemas.microsoft.com/office/powerpoint/2010/main" val="448009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989C45-3033-46C7-B8D7-D39DF8589BCA}" type="datetimeFigureOut">
              <a:rPr lang="en-GB" smtClean="0"/>
              <a:t>17/09/2021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AFFEF1-1A9A-4CCA-80C8-9570263BC780}" type="slidenum">
              <a:rPr lang="en-GB" smtClean="0"/>
              <a:t>‹#›</a:t>
            </a:fld>
            <a:endParaRPr lang="en-GB"/>
          </a:p>
        </p:txBody>
      </p:sp>
    </p:spTree>
    <p:extLst>
      <p:ext uri="{BB962C8B-B14F-4D97-AF65-F5344CB8AC3E}">
        <p14:creationId xmlns:p14="http://schemas.microsoft.com/office/powerpoint/2010/main" val="2334679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989C45-3033-46C7-B8D7-D39DF8589BCA}" type="datetimeFigureOut">
              <a:rPr lang="en-GB" smtClean="0"/>
              <a:t>17/09/2021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AFFEF1-1A9A-4CCA-80C8-9570263BC780}" type="slidenum">
              <a:rPr lang="en-GB" smtClean="0"/>
              <a:t>‹#›</a:t>
            </a:fld>
            <a:endParaRPr lang="en-GB"/>
          </a:p>
        </p:txBody>
      </p:sp>
    </p:spTree>
    <p:extLst>
      <p:ext uri="{BB962C8B-B14F-4D97-AF65-F5344CB8AC3E}">
        <p14:creationId xmlns:p14="http://schemas.microsoft.com/office/powerpoint/2010/main" val="235548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989C45-3033-46C7-B8D7-D39DF8589BCA}" type="datetimeFigureOut">
              <a:rPr lang="en-GB" smtClean="0"/>
              <a:t>17/09/2021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AFFEF1-1A9A-4CCA-80C8-9570263BC780}" type="slidenum">
              <a:rPr lang="en-GB" smtClean="0"/>
              <a:t>‹#›</a:t>
            </a:fld>
            <a:endParaRPr lang="en-GB"/>
          </a:p>
        </p:txBody>
      </p:sp>
    </p:spTree>
    <p:extLst>
      <p:ext uri="{BB962C8B-B14F-4D97-AF65-F5344CB8AC3E}">
        <p14:creationId xmlns:p14="http://schemas.microsoft.com/office/powerpoint/2010/main" val="2387354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989C45-3033-46C7-B8D7-D39DF8589BCA}" type="datetimeFigureOut">
              <a:rPr lang="en-GB" smtClean="0"/>
              <a:t>17/09/2021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AFFEF1-1A9A-4CCA-80C8-9570263BC780}" type="slidenum">
              <a:rPr lang="en-GB" smtClean="0"/>
              <a:t>‹#›</a:t>
            </a:fld>
            <a:endParaRPr lang="en-GB"/>
          </a:p>
        </p:txBody>
      </p:sp>
    </p:spTree>
    <p:extLst>
      <p:ext uri="{BB962C8B-B14F-4D97-AF65-F5344CB8AC3E}">
        <p14:creationId xmlns:p14="http://schemas.microsoft.com/office/powerpoint/2010/main" val="3680936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989C45-3033-46C7-B8D7-D39DF8589BCA}" type="datetimeFigureOut">
              <a:rPr lang="en-GB" smtClean="0"/>
              <a:t>17/09/2021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AFFEF1-1A9A-4CCA-80C8-9570263BC780}" type="slidenum">
              <a:rPr lang="en-GB" smtClean="0"/>
              <a:t>‹#›</a:t>
            </a:fld>
            <a:endParaRPr lang="en-GB"/>
          </a:p>
        </p:txBody>
      </p:sp>
    </p:spTree>
    <p:extLst>
      <p:ext uri="{BB962C8B-B14F-4D97-AF65-F5344CB8AC3E}">
        <p14:creationId xmlns:p14="http://schemas.microsoft.com/office/powerpoint/2010/main" val="3881211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989C45-3033-46C7-B8D7-D39DF8589BCA}" type="datetimeFigureOut">
              <a:rPr lang="en-GB" smtClean="0"/>
              <a:t>17/09/2021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AFFEF1-1A9A-4CCA-80C8-9570263BC780}" type="slidenum">
              <a:rPr lang="en-GB" smtClean="0"/>
              <a:t>‹#›</a:t>
            </a:fld>
            <a:endParaRPr lang="en-GB"/>
          </a:p>
        </p:txBody>
      </p:sp>
    </p:spTree>
    <p:extLst>
      <p:ext uri="{BB962C8B-B14F-4D97-AF65-F5344CB8AC3E}">
        <p14:creationId xmlns:p14="http://schemas.microsoft.com/office/powerpoint/2010/main" val="1013135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989C45-3033-46C7-B8D7-D39DF8589BCA}" type="datetimeFigureOut">
              <a:rPr lang="en-GB" smtClean="0"/>
              <a:t>17/09/2021</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1AFFEF1-1A9A-4CCA-80C8-9570263BC780}" type="slidenum">
              <a:rPr lang="en-GB" smtClean="0"/>
              <a:t>‹#›</a:t>
            </a:fld>
            <a:endParaRPr lang="en-GB"/>
          </a:p>
        </p:txBody>
      </p:sp>
      <p:pic>
        <p:nvPicPr>
          <p:cNvPr id="12" name="Picture 11">
            <a:extLst>
              <a:ext uri="{FF2B5EF4-FFF2-40B4-BE49-F238E27FC236}">
                <a16:creationId xmlns:a16="http://schemas.microsoft.com/office/drawing/2014/main" id="{7D5F2288-EB4E-4DBF-91C5-C6A6444201DF}"/>
              </a:ext>
            </a:extLst>
          </p:cNvPr>
          <p:cNvPicPr>
            <a:picLocks noChangeAspect="1"/>
          </p:cNvPicPr>
          <p:nvPr userDrawn="1"/>
        </p:nvPicPr>
        <p:blipFill>
          <a:blip r:embed="rId18"/>
          <a:stretch>
            <a:fillRect/>
          </a:stretch>
        </p:blipFill>
        <p:spPr>
          <a:xfrm>
            <a:off x="668867" y="6066099"/>
            <a:ext cx="5532619" cy="711479"/>
          </a:xfrm>
          <a:prstGeom prst="rect">
            <a:avLst/>
          </a:prstGeom>
        </p:spPr>
      </p:pic>
    </p:spTree>
    <p:extLst>
      <p:ext uri="{BB962C8B-B14F-4D97-AF65-F5344CB8AC3E}">
        <p14:creationId xmlns:p14="http://schemas.microsoft.com/office/powerpoint/2010/main" val="1405699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15.png"/><Relationship Id="rId7" Type="http://schemas.openxmlformats.org/officeDocument/2006/relationships/slide" Target="slide2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hyperlink" Target="https://www.eas.org.uk/en/home-energy-efficiency-programmes-for-scotland-heep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24.xml.rels><?xml version="1.0" encoding="UTF-8" standalone="yes"?>
<Relationships xmlns="http://schemas.openxmlformats.org/package/2006/relationships"><Relationship Id="rId3" Type="http://schemas.openxmlformats.org/officeDocument/2006/relationships/hyperlink" Target="https://www.seai.ie/grants/home-energy-grant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E13FF-CF55-4E5F-A438-E54A47D609E7}"/>
              </a:ext>
            </a:extLst>
          </p:cNvPr>
          <p:cNvSpPr>
            <a:spLocks noGrp="1"/>
          </p:cNvSpPr>
          <p:nvPr>
            <p:ph type="ctrTitle"/>
          </p:nvPr>
        </p:nvSpPr>
        <p:spPr/>
        <p:txBody>
          <a:bodyPr/>
          <a:lstStyle/>
          <a:p>
            <a:r>
              <a:rPr lang="en-GB" dirty="0" smtClean="0"/>
              <a:t>Fuel Poverty Toolkit</a:t>
            </a:r>
            <a:endParaRPr lang="en-GB" dirty="0"/>
          </a:p>
        </p:txBody>
      </p:sp>
      <p:sp>
        <p:nvSpPr>
          <p:cNvPr id="3" name="Subtitle 2">
            <a:extLst>
              <a:ext uri="{FF2B5EF4-FFF2-40B4-BE49-F238E27FC236}">
                <a16:creationId xmlns:a16="http://schemas.microsoft.com/office/drawing/2014/main" id="{D9A38999-BBEA-4C9F-883E-2974B1449F29}"/>
              </a:ext>
            </a:extLst>
          </p:cNvPr>
          <p:cNvSpPr>
            <a:spLocks noGrp="1"/>
          </p:cNvSpPr>
          <p:nvPr>
            <p:ph type="subTitle" idx="1"/>
          </p:nvPr>
        </p:nvSpPr>
        <p:spPr/>
        <p:txBody>
          <a:bodyPr/>
          <a:lstStyle/>
          <a:p>
            <a:r>
              <a:rPr lang="en-GB" dirty="0" smtClean="0"/>
              <a:t>Una Porteous ARC Healthy Living Centre</a:t>
            </a:r>
            <a:endParaRPr lang="en-GB" dirty="0"/>
          </a:p>
        </p:txBody>
      </p:sp>
    </p:spTree>
    <p:extLst>
      <p:ext uri="{BB962C8B-B14F-4D97-AF65-F5344CB8AC3E}">
        <p14:creationId xmlns:p14="http://schemas.microsoft.com/office/powerpoint/2010/main" val="808777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82C5C-95EC-40B0-8DD0-062FA756F726}"/>
              </a:ext>
            </a:extLst>
          </p:cNvPr>
          <p:cNvSpPr>
            <a:spLocks noGrp="1"/>
          </p:cNvSpPr>
          <p:nvPr>
            <p:ph type="title"/>
          </p:nvPr>
        </p:nvSpPr>
        <p:spPr/>
        <p:txBody>
          <a:bodyPr/>
          <a:lstStyle/>
          <a:p>
            <a:r>
              <a:rPr lang="en-GB" dirty="0" smtClean="0"/>
              <a:t>What are the Risks of Living in a Cold Home?</a:t>
            </a:r>
            <a:endParaRPr lang="en-GB" dirty="0"/>
          </a:p>
        </p:txBody>
      </p:sp>
      <p:sp>
        <p:nvSpPr>
          <p:cNvPr id="3" name="Content Placeholder 2">
            <a:extLst>
              <a:ext uri="{FF2B5EF4-FFF2-40B4-BE49-F238E27FC236}">
                <a16:creationId xmlns:a16="http://schemas.microsoft.com/office/drawing/2014/main" id="{ADCC5AEF-7186-412D-A04C-A7C548B9DCB9}"/>
              </a:ext>
            </a:extLst>
          </p:cNvPr>
          <p:cNvSpPr>
            <a:spLocks noGrp="1"/>
          </p:cNvSpPr>
          <p:nvPr>
            <p:ph idx="1"/>
          </p:nvPr>
        </p:nvSpPr>
        <p:spPr/>
        <p:txBody>
          <a:bodyPr/>
          <a:lstStyle/>
          <a:p>
            <a:r>
              <a:rPr lang="en-GB" dirty="0" smtClean="0"/>
              <a:t>Risks to children’s health – more than twice as likely to suffer from respiratory illnesses compared to children living in warm homes</a:t>
            </a:r>
          </a:p>
          <a:p>
            <a:r>
              <a:rPr lang="en-GB" dirty="0" smtClean="0"/>
              <a:t>Increased risk of falls and accidental injuries to the elderly as a result of exacerbations of  arthritis decreasing dexterity and declining strength</a:t>
            </a:r>
          </a:p>
          <a:p>
            <a:r>
              <a:rPr lang="en-GB" dirty="0" smtClean="0"/>
              <a:t>Indirect effects include carbon monoxide poisoning, poorer educational outcomes amongst others</a:t>
            </a:r>
          </a:p>
          <a:p>
            <a:r>
              <a:rPr lang="en-GB" dirty="0" smtClean="0"/>
              <a:t>Social isolation can be a side effect, as people are disinclined to bring friends into a cold home</a:t>
            </a:r>
          </a:p>
          <a:p>
            <a:r>
              <a:rPr lang="en-GB" dirty="0" smtClean="0"/>
              <a:t>Indications that living in a cold home can impact on mental health/anxiety – often caused about concern about fuel costs and debt</a:t>
            </a:r>
          </a:p>
          <a:p>
            <a:endParaRPr lang="en-GB" dirty="0"/>
          </a:p>
        </p:txBody>
      </p:sp>
    </p:spTree>
    <p:extLst>
      <p:ext uri="{BB962C8B-B14F-4D97-AF65-F5344CB8AC3E}">
        <p14:creationId xmlns:p14="http://schemas.microsoft.com/office/powerpoint/2010/main" val="1090103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82C5C-95EC-40B0-8DD0-062FA756F726}"/>
              </a:ext>
            </a:extLst>
          </p:cNvPr>
          <p:cNvSpPr>
            <a:spLocks noGrp="1"/>
          </p:cNvSpPr>
          <p:nvPr>
            <p:ph type="title"/>
          </p:nvPr>
        </p:nvSpPr>
        <p:spPr/>
        <p:txBody>
          <a:bodyPr/>
          <a:lstStyle/>
          <a:p>
            <a:r>
              <a:rPr lang="en-GB" dirty="0" smtClean="0"/>
              <a:t>What is a Healthy Home Temperature</a:t>
            </a:r>
            <a:endParaRPr lang="en-GB" dirty="0"/>
          </a:p>
        </p:txBody>
      </p:sp>
      <p:pic>
        <p:nvPicPr>
          <p:cNvPr id="4" name="Picture 5" descr="thermometer2">
            <a:extLst>
              <a:ext uri="{FF2B5EF4-FFF2-40B4-BE49-F238E27FC236}">
                <a16:creationId xmlns:a16="http://schemas.microsoft.com/office/drawing/2014/main" id="{D84FCE9E-13BD-481E-9268-FEA2EC28E0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3788" t="4990" r="32825" b="6340"/>
          <a:stretch>
            <a:fillRect/>
          </a:stretch>
        </p:blipFill>
        <p:spPr bwMode="auto">
          <a:xfrm>
            <a:off x="677334" y="1930400"/>
            <a:ext cx="1143767"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333897" y="2021252"/>
            <a:ext cx="6810103" cy="4247317"/>
          </a:xfrm>
          <a:prstGeom prst="rect">
            <a:avLst/>
          </a:prstGeom>
        </p:spPr>
        <p:txBody>
          <a:bodyPr wrap="square">
            <a:spAutoFit/>
          </a:bodyPr>
          <a:lstStyle/>
          <a:p>
            <a:pPr>
              <a:defRPr/>
            </a:pPr>
            <a:r>
              <a:rPr lang="en-US" altLang="en-US" b="1" dirty="0">
                <a:solidFill>
                  <a:srgbClr val="BD5703"/>
                </a:solidFill>
                <a:latin typeface="Calibri" panose="020F0502020204030204" pitchFamily="34" charset="0"/>
                <a:cs typeface="Calibri" panose="020F0502020204030204" pitchFamily="34" charset="0"/>
              </a:rPr>
              <a:t>18-24</a:t>
            </a:r>
            <a:r>
              <a:rPr lang="en-US" altLang="en-US" b="1" baseline="30000" dirty="0">
                <a:solidFill>
                  <a:srgbClr val="BD5703"/>
                </a:solidFill>
                <a:latin typeface="Calibri" panose="020F0502020204030204" pitchFamily="34" charset="0"/>
                <a:cs typeface="Calibri" panose="020F0502020204030204" pitchFamily="34" charset="0"/>
              </a:rPr>
              <a:t>o</a:t>
            </a:r>
            <a:r>
              <a:rPr lang="en-US" altLang="en-US" b="1" dirty="0">
                <a:solidFill>
                  <a:srgbClr val="BD5703"/>
                </a:solidFill>
                <a:latin typeface="Calibri" panose="020F0502020204030204" pitchFamily="34" charset="0"/>
                <a:cs typeface="Calibri" panose="020F0502020204030204" pitchFamily="34" charset="0"/>
              </a:rPr>
              <a:t>C </a:t>
            </a:r>
            <a:r>
              <a:rPr lang="en-US" altLang="en-US" b="1" dirty="0">
                <a:solidFill>
                  <a:srgbClr val="C00000"/>
                </a:solidFill>
                <a:latin typeface="Calibri" panose="020F0502020204030204" pitchFamily="34" charset="0"/>
                <a:cs typeface="Calibri" panose="020F0502020204030204" pitchFamily="34" charset="0"/>
              </a:rPr>
              <a:t>	</a:t>
            </a:r>
            <a:r>
              <a:rPr lang="en-US" altLang="en-US" b="1" dirty="0">
                <a:solidFill>
                  <a:srgbClr val="002060"/>
                </a:solidFill>
                <a:latin typeface="Calibri" panose="020F0502020204030204" pitchFamily="34" charset="0"/>
                <a:cs typeface="Calibri" panose="020F0502020204030204" pitchFamily="34" charset="0"/>
              </a:rPr>
              <a:t>		</a:t>
            </a:r>
            <a:r>
              <a:rPr lang="en-US" altLang="en-US" b="1" dirty="0" smtClean="0">
                <a:solidFill>
                  <a:srgbClr val="002060"/>
                </a:solidFill>
                <a:latin typeface="Calibri" panose="020F0502020204030204" pitchFamily="34" charset="0"/>
                <a:cs typeface="Calibri" panose="020F0502020204030204" pitchFamily="34" charset="0"/>
              </a:rPr>
              <a:t>Minimal risk to sedentary persons, wearing 					suitable clothing</a:t>
            </a:r>
          </a:p>
          <a:p>
            <a:pPr>
              <a:defRPr/>
            </a:pPr>
            <a:endParaRPr lang="en-US" altLang="en-US" b="1" dirty="0">
              <a:solidFill>
                <a:srgbClr val="002060"/>
              </a:solidFill>
              <a:latin typeface="Calibri" panose="020F0502020204030204" pitchFamily="34" charset="0"/>
              <a:cs typeface="Calibri" panose="020F0502020204030204" pitchFamily="34" charset="0"/>
            </a:endParaRPr>
          </a:p>
          <a:p>
            <a:pPr>
              <a:defRPr/>
            </a:pPr>
            <a:r>
              <a:rPr lang="en-US" altLang="en-US" b="1" dirty="0">
                <a:solidFill>
                  <a:srgbClr val="002060"/>
                </a:solidFill>
                <a:latin typeface="Calibri" panose="020F0502020204030204" pitchFamily="34" charset="0"/>
                <a:cs typeface="Calibri" panose="020F0502020204030204" pitchFamily="34" charset="0"/>
              </a:rPr>
              <a:t>Below 16</a:t>
            </a:r>
            <a:r>
              <a:rPr lang="en-US" altLang="en-US" b="1" baseline="30000" dirty="0">
                <a:solidFill>
                  <a:srgbClr val="002060"/>
                </a:solidFill>
                <a:latin typeface="Calibri" panose="020F0502020204030204" pitchFamily="34" charset="0"/>
                <a:cs typeface="Calibri" panose="020F0502020204030204" pitchFamily="34" charset="0"/>
              </a:rPr>
              <a:t>0</a:t>
            </a:r>
            <a:r>
              <a:rPr lang="en-US" altLang="en-US" b="1" dirty="0">
                <a:solidFill>
                  <a:srgbClr val="002060"/>
                </a:solidFill>
                <a:latin typeface="Calibri" panose="020F0502020204030204" pitchFamily="34" charset="0"/>
                <a:cs typeface="Calibri" panose="020F0502020204030204" pitchFamily="34" charset="0"/>
              </a:rPr>
              <a:t>C		</a:t>
            </a:r>
            <a:r>
              <a:rPr lang="en-US" altLang="en-US" b="1" dirty="0" smtClean="0">
                <a:solidFill>
                  <a:srgbClr val="002060"/>
                </a:solidFill>
                <a:latin typeface="Calibri" panose="020F0502020204030204" pitchFamily="34" charset="0"/>
                <a:cs typeface="Calibri" panose="020F0502020204030204" pitchFamily="34" charset="0"/>
              </a:rPr>
              <a:t>Lower resistance </a:t>
            </a:r>
            <a:r>
              <a:rPr lang="en-US" altLang="en-US" b="1" dirty="0">
                <a:solidFill>
                  <a:srgbClr val="002060"/>
                </a:solidFill>
                <a:latin typeface="Calibri" panose="020F0502020204030204" pitchFamily="34" charset="0"/>
                <a:cs typeface="Calibri" panose="020F0502020204030204" pitchFamily="34" charset="0"/>
              </a:rPr>
              <a:t>to respiratory </a:t>
            </a:r>
            <a:r>
              <a:rPr lang="en-US" altLang="en-US" b="1" dirty="0" smtClean="0">
                <a:solidFill>
                  <a:srgbClr val="002060"/>
                </a:solidFill>
                <a:latin typeface="Calibri" panose="020F0502020204030204" pitchFamily="34" charset="0"/>
                <a:cs typeface="Calibri" panose="020F0502020204030204" pitchFamily="34" charset="0"/>
              </a:rPr>
              <a:t>infections</a:t>
            </a:r>
          </a:p>
          <a:p>
            <a:pPr>
              <a:defRPr/>
            </a:pPr>
            <a:endParaRPr lang="en-US" altLang="en-US" b="1" dirty="0" smtClean="0">
              <a:solidFill>
                <a:srgbClr val="002060"/>
              </a:solidFill>
              <a:latin typeface="Calibri" panose="020F0502020204030204" pitchFamily="34" charset="0"/>
              <a:cs typeface="Calibri" panose="020F0502020204030204" pitchFamily="34" charset="0"/>
            </a:endParaRPr>
          </a:p>
          <a:p>
            <a:pPr>
              <a:defRPr/>
            </a:pPr>
            <a:endParaRPr lang="en-US" altLang="en-US" b="1" dirty="0">
              <a:solidFill>
                <a:srgbClr val="002060"/>
              </a:solidFill>
              <a:latin typeface="Calibri" panose="020F0502020204030204" pitchFamily="34" charset="0"/>
              <a:cs typeface="Calibri" panose="020F0502020204030204" pitchFamily="34" charset="0"/>
            </a:endParaRPr>
          </a:p>
          <a:p>
            <a:pPr>
              <a:defRPr/>
            </a:pPr>
            <a:r>
              <a:rPr lang="en-US" altLang="en-US" b="1" dirty="0">
                <a:solidFill>
                  <a:srgbClr val="0070C0"/>
                </a:solidFill>
                <a:latin typeface="Calibri" panose="020F0502020204030204" pitchFamily="34" charset="0"/>
                <a:cs typeface="Calibri" panose="020F0502020204030204" pitchFamily="34" charset="0"/>
              </a:rPr>
              <a:t>Below 12</a:t>
            </a:r>
            <a:r>
              <a:rPr lang="en-US" altLang="en-US" b="1" baseline="30000" dirty="0">
                <a:solidFill>
                  <a:srgbClr val="0070C0"/>
                </a:solidFill>
                <a:latin typeface="Calibri" panose="020F0502020204030204" pitchFamily="34" charset="0"/>
                <a:cs typeface="Calibri" panose="020F0502020204030204" pitchFamily="34" charset="0"/>
              </a:rPr>
              <a:t>0</a:t>
            </a:r>
            <a:r>
              <a:rPr lang="en-US" altLang="en-US" b="1" dirty="0">
                <a:solidFill>
                  <a:srgbClr val="0070C0"/>
                </a:solidFill>
                <a:latin typeface="Calibri" panose="020F0502020204030204" pitchFamily="34" charset="0"/>
                <a:cs typeface="Calibri" panose="020F0502020204030204" pitchFamily="34" charset="0"/>
              </a:rPr>
              <a:t>C	</a:t>
            </a:r>
            <a:r>
              <a:rPr lang="en-US" altLang="en-US" b="1" dirty="0">
                <a:solidFill>
                  <a:srgbClr val="002060"/>
                </a:solidFill>
                <a:latin typeface="Calibri" panose="020F0502020204030204" pitchFamily="34" charset="0"/>
                <a:cs typeface="Calibri" panose="020F0502020204030204" pitchFamily="34" charset="0"/>
              </a:rPr>
              <a:t>	</a:t>
            </a:r>
            <a:r>
              <a:rPr lang="en-US" altLang="en-US" b="1" dirty="0" smtClean="0">
                <a:solidFill>
                  <a:srgbClr val="002060"/>
                </a:solidFill>
                <a:latin typeface="Calibri" panose="020F0502020204030204" pitchFamily="34" charset="0"/>
                <a:cs typeface="Calibri" panose="020F0502020204030204" pitchFamily="34" charset="0"/>
              </a:rPr>
              <a:t>Raised </a:t>
            </a:r>
            <a:r>
              <a:rPr lang="en-US" altLang="en-US" b="1" dirty="0">
                <a:solidFill>
                  <a:srgbClr val="002060"/>
                </a:solidFill>
                <a:latin typeface="Calibri" panose="020F0502020204030204" pitchFamily="34" charset="0"/>
                <a:cs typeface="Calibri" panose="020F0502020204030204" pitchFamily="34" charset="0"/>
              </a:rPr>
              <a:t>blood </a:t>
            </a:r>
            <a:r>
              <a:rPr lang="en-US" altLang="en-US" b="1" dirty="0" smtClean="0">
                <a:solidFill>
                  <a:srgbClr val="002060"/>
                </a:solidFill>
                <a:latin typeface="Calibri" panose="020F0502020204030204" pitchFamily="34" charset="0"/>
                <a:cs typeface="Calibri" panose="020F0502020204030204" pitchFamily="34" charset="0"/>
              </a:rPr>
              <a:t>pressure</a:t>
            </a:r>
          </a:p>
          <a:p>
            <a:pPr>
              <a:defRPr/>
            </a:pPr>
            <a:endParaRPr lang="en-US" altLang="en-US" b="1" dirty="0" smtClean="0">
              <a:solidFill>
                <a:srgbClr val="002060"/>
              </a:solidFill>
              <a:latin typeface="Calibri" panose="020F0502020204030204" pitchFamily="34" charset="0"/>
              <a:cs typeface="Calibri" panose="020F0502020204030204" pitchFamily="34" charset="0"/>
            </a:endParaRPr>
          </a:p>
          <a:p>
            <a:pPr>
              <a:defRPr/>
            </a:pPr>
            <a:endParaRPr lang="en-US" altLang="en-US" b="1" dirty="0">
              <a:solidFill>
                <a:srgbClr val="002060"/>
              </a:solidFill>
              <a:latin typeface="Calibri" panose="020F0502020204030204" pitchFamily="34" charset="0"/>
              <a:cs typeface="Calibri" panose="020F0502020204030204" pitchFamily="34" charset="0"/>
            </a:endParaRPr>
          </a:p>
          <a:p>
            <a:pPr>
              <a:defRPr/>
            </a:pPr>
            <a:r>
              <a:rPr lang="en-US" altLang="en-US" b="1" dirty="0">
                <a:solidFill>
                  <a:srgbClr val="0070C0"/>
                </a:solidFill>
                <a:latin typeface="Calibri" panose="020F0502020204030204" pitchFamily="34" charset="0"/>
                <a:cs typeface="Calibri" panose="020F0502020204030204" pitchFamily="34" charset="0"/>
              </a:rPr>
              <a:t>Below 9</a:t>
            </a:r>
            <a:r>
              <a:rPr lang="en-US" altLang="en-US" b="1" baseline="30000" dirty="0">
                <a:solidFill>
                  <a:srgbClr val="0070C0"/>
                </a:solidFill>
                <a:latin typeface="Calibri" panose="020F0502020204030204" pitchFamily="34" charset="0"/>
                <a:cs typeface="Calibri" panose="020F0502020204030204" pitchFamily="34" charset="0"/>
              </a:rPr>
              <a:t>0</a:t>
            </a:r>
            <a:r>
              <a:rPr lang="en-US" altLang="en-US" b="1" dirty="0">
                <a:solidFill>
                  <a:srgbClr val="0070C0"/>
                </a:solidFill>
                <a:latin typeface="Calibri" panose="020F0502020204030204" pitchFamily="34" charset="0"/>
                <a:cs typeface="Calibri" panose="020F0502020204030204" pitchFamily="34" charset="0"/>
              </a:rPr>
              <a:t>C</a:t>
            </a:r>
            <a:r>
              <a:rPr lang="en-US" altLang="en-US" b="1" dirty="0">
                <a:solidFill>
                  <a:srgbClr val="002060"/>
                </a:solidFill>
                <a:latin typeface="Calibri" panose="020F0502020204030204" pitchFamily="34" charset="0"/>
                <a:cs typeface="Calibri" panose="020F0502020204030204" pitchFamily="34" charset="0"/>
              </a:rPr>
              <a:t>		</a:t>
            </a:r>
            <a:r>
              <a:rPr lang="en-US" altLang="en-US" b="1" dirty="0" smtClean="0">
                <a:solidFill>
                  <a:srgbClr val="002060"/>
                </a:solidFill>
                <a:latin typeface="Calibri" panose="020F0502020204030204" pitchFamily="34" charset="0"/>
                <a:cs typeface="Calibri" panose="020F0502020204030204" pitchFamily="34" charset="0"/>
              </a:rPr>
              <a:t>After </a:t>
            </a:r>
            <a:r>
              <a:rPr lang="en-US" altLang="en-US" b="1" dirty="0">
                <a:solidFill>
                  <a:srgbClr val="002060"/>
                </a:solidFill>
                <a:latin typeface="Calibri" panose="020F0502020204030204" pitchFamily="34" charset="0"/>
                <a:cs typeface="Calibri" panose="020F0502020204030204" pitchFamily="34" charset="0"/>
              </a:rPr>
              <a:t>2 or more </a:t>
            </a:r>
            <a:r>
              <a:rPr lang="en-US" altLang="en-US" b="1" dirty="0" smtClean="0">
                <a:solidFill>
                  <a:srgbClr val="002060"/>
                </a:solidFill>
                <a:latin typeface="Calibri" panose="020F0502020204030204" pitchFamily="34" charset="0"/>
                <a:cs typeface="Calibri" panose="020F0502020204030204" pitchFamily="34" charset="0"/>
              </a:rPr>
              <a:t>hours</a:t>
            </a:r>
            <a:r>
              <a:rPr lang="en-US" altLang="en-US" b="1" dirty="0">
                <a:solidFill>
                  <a:srgbClr val="002060"/>
                </a:solidFill>
                <a:latin typeface="Calibri" panose="020F0502020204030204" pitchFamily="34" charset="0"/>
                <a:cs typeface="Calibri" panose="020F0502020204030204" pitchFamily="34" charset="0"/>
              </a:rPr>
              <a:t>, deep body </a:t>
            </a:r>
            <a:r>
              <a:rPr lang="en-US" altLang="en-US" b="1" dirty="0" smtClean="0">
                <a:solidFill>
                  <a:srgbClr val="002060"/>
                </a:solidFill>
                <a:latin typeface="Calibri" panose="020F0502020204030204" pitchFamily="34" charset="0"/>
                <a:cs typeface="Calibri" panose="020F0502020204030204" pitchFamily="34" charset="0"/>
              </a:rPr>
              <a:t>                        </a:t>
            </a:r>
          </a:p>
          <a:p>
            <a:pPr>
              <a:defRPr/>
            </a:pPr>
            <a:r>
              <a:rPr lang="en-US" altLang="en-US" b="1" dirty="0">
                <a:solidFill>
                  <a:srgbClr val="002060"/>
                </a:solidFill>
                <a:latin typeface="Calibri" panose="020F0502020204030204" pitchFamily="34" charset="0"/>
                <a:cs typeface="Calibri" panose="020F0502020204030204" pitchFamily="34" charset="0"/>
              </a:rPr>
              <a:t>	</a:t>
            </a:r>
            <a:r>
              <a:rPr lang="en-US" altLang="en-US" b="1" dirty="0" smtClean="0">
                <a:solidFill>
                  <a:srgbClr val="002060"/>
                </a:solidFill>
                <a:latin typeface="Calibri" panose="020F0502020204030204" pitchFamily="34" charset="0"/>
                <a:cs typeface="Calibri" panose="020F0502020204030204" pitchFamily="34" charset="0"/>
              </a:rPr>
              <a:t>			temperature falls, blood pressure rises, increased 				risk of cardiovascular disease</a:t>
            </a:r>
          </a:p>
          <a:p>
            <a:pPr>
              <a:defRPr/>
            </a:pPr>
            <a:endParaRPr lang="en-US" altLang="en-US" b="1" dirty="0">
              <a:solidFill>
                <a:srgbClr val="002060"/>
              </a:solidFill>
              <a:latin typeface="Calibri" panose="020F0502020204030204" pitchFamily="34" charset="0"/>
              <a:cs typeface="Calibri" panose="020F0502020204030204" pitchFamily="34" charset="0"/>
            </a:endParaRPr>
          </a:p>
          <a:p>
            <a:pPr>
              <a:defRPr/>
            </a:pPr>
            <a:r>
              <a:rPr lang="en-US" altLang="en-US" b="1" dirty="0">
                <a:solidFill>
                  <a:srgbClr val="00B0F0"/>
                </a:solidFill>
                <a:latin typeface="Calibri" panose="020F0502020204030204" pitchFamily="34" charset="0"/>
                <a:cs typeface="Calibri" panose="020F0502020204030204" pitchFamily="34" charset="0"/>
              </a:rPr>
              <a:t>Below 6</a:t>
            </a:r>
            <a:r>
              <a:rPr lang="en-US" altLang="en-US" b="1" baseline="30000" dirty="0">
                <a:solidFill>
                  <a:srgbClr val="00B0F0"/>
                </a:solidFill>
                <a:latin typeface="Calibri" panose="020F0502020204030204" pitchFamily="34" charset="0"/>
                <a:cs typeface="Calibri" panose="020F0502020204030204" pitchFamily="34" charset="0"/>
              </a:rPr>
              <a:t>o</a:t>
            </a:r>
            <a:r>
              <a:rPr lang="en-US" altLang="en-US" b="1" dirty="0">
                <a:solidFill>
                  <a:srgbClr val="00B0F0"/>
                </a:solidFill>
                <a:latin typeface="Calibri" panose="020F0502020204030204" pitchFamily="34" charset="0"/>
                <a:cs typeface="Calibri" panose="020F0502020204030204" pitchFamily="34" charset="0"/>
              </a:rPr>
              <a:t>C</a:t>
            </a:r>
            <a:r>
              <a:rPr lang="en-US" altLang="en-US" b="1" dirty="0">
                <a:solidFill>
                  <a:srgbClr val="002060"/>
                </a:solidFill>
                <a:latin typeface="Calibri" panose="020F0502020204030204" pitchFamily="34" charset="0"/>
                <a:cs typeface="Calibri" panose="020F0502020204030204" pitchFamily="34" charset="0"/>
              </a:rPr>
              <a:t>		</a:t>
            </a:r>
            <a:r>
              <a:rPr lang="en-US" altLang="en-US" b="1" dirty="0" smtClean="0">
                <a:solidFill>
                  <a:srgbClr val="002060"/>
                </a:solidFill>
                <a:latin typeface="Calibri" panose="020F0502020204030204" pitchFamily="34" charset="0"/>
                <a:cs typeface="Calibri" panose="020F0502020204030204" pitchFamily="34" charset="0"/>
              </a:rPr>
              <a:t>Significant risk </a:t>
            </a:r>
            <a:r>
              <a:rPr lang="en-US" altLang="en-US" b="1" dirty="0">
                <a:solidFill>
                  <a:srgbClr val="002060"/>
                </a:solidFill>
                <a:latin typeface="Calibri" panose="020F0502020204030204" pitchFamily="34" charset="0"/>
                <a:cs typeface="Calibri" panose="020F0502020204030204" pitchFamily="34" charset="0"/>
              </a:rPr>
              <a:t>of hypothermia</a:t>
            </a:r>
          </a:p>
          <a:p>
            <a:pPr>
              <a:defRPr/>
            </a:pPr>
            <a:endParaRPr lang="en-US" altLang="en-US"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2174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Healthy Temperature for a Home	</a:t>
            </a:r>
            <a:endParaRPr lang="en-GB" dirty="0"/>
          </a:p>
        </p:txBody>
      </p:sp>
      <p:sp>
        <p:nvSpPr>
          <p:cNvPr id="3" name="Content Placeholder 2"/>
          <p:cNvSpPr>
            <a:spLocks noGrp="1"/>
          </p:cNvSpPr>
          <p:nvPr>
            <p:ph idx="1"/>
          </p:nvPr>
        </p:nvSpPr>
        <p:spPr/>
        <p:txBody>
          <a:bodyPr/>
          <a:lstStyle/>
          <a:p>
            <a:r>
              <a:rPr lang="en-GB" dirty="0" smtClean="0"/>
              <a:t>This is somewhat dependent on the residents of the home - 18</a:t>
            </a:r>
            <a:r>
              <a:rPr lang="en-GB" dirty="0" smtClean="0">
                <a:latin typeface="Calibri" panose="020F0502020204030204" pitchFamily="34" charset="0"/>
                <a:cs typeface="Calibri" panose="020F0502020204030204" pitchFamily="34" charset="0"/>
              </a:rPr>
              <a:t>°C poses little risk to a sedentary resident suitably dressed. </a:t>
            </a:r>
          </a:p>
          <a:p>
            <a:r>
              <a:rPr lang="en-GB" dirty="0" smtClean="0">
                <a:latin typeface="Calibri" panose="020F0502020204030204" pitchFamily="34" charset="0"/>
                <a:cs typeface="Calibri" panose="020F0502020204030204" pitchFamily="34" charset="0"/>
              </a:rPr>
              <a:t>18°C- 21°C is generally recommended for living areas with 18°C recommended for most rooms</a:t>
            </a:r>
          </a:p>
          <a:p>
            <a:endParaRPr lang="en-GB" dirty="0"/>
          </a:p>
        </p:txBody>
      </p:sp>
    </p:spTree>
    <p:extLst>
      <p:ext uri="{BB962C8B-B14F-4D97-AF65-F5344CB8AC3E}">
        <p14:creationId xmlns:p14="http://schemas.microsoft.com/office/powerpoint/2010/main" val="2153830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82C5C-95EC-40B0-8DD0-062FA756F726}"/>
              </a:ext>
            </a:extLst>
          </p:cNvPr>
          <p:cNvSpPr>
            <a:spLocks noGrp="1"/>
          </p:cNvSpPr>
          <p:nvPr>
            <p:ph type="title"/>
          </p:nvPr>
        </p:nvSpPr>
        <p:spPr/>
        <p:txBody>
          <a:bodyPr/>
          <a:lstStyle/>
          <a:p>
            <a:r>
              <a:rPr lang="en-GB" dirty="0" smtClean="0"/>
              <a:t>Do Policy Drivers work to Support Cold Homes?</a:t>
            </a:r>
            <a:endParaRPr lang="en-GB" dirty="0"/>
          </a:p>
        </p:txBody>
      </p:sp>
      <p:sp>
        <p:nvSpPr>
          <p:cNvPr id="3" name="Content Placeholder 2">
            <a:extLst>
              <a:ext uri="{FF2B5EF4-FFF2-40B4-BE49-F238E27FC236}">
                <a16:creationId xmlns:a16="http://schemas.microsoft.com/office/drawing/2014/main" id="{ADCC5AEF-7186-412D-A04C-A7C548B9DCB9}"/>
              </a:ext>
            </a:extLst>
          </p:cNvPr>
          <p:cNvSpPr>
            <a:spLocks noGrp="1"/>
          </p:cNvSpPr>
          <p:nvPr>
            <p:ph idx="1"/>
          </p:nvPr>
        </p:nvSpPr>
        <p:spPr/>
        <p:txBody>
          <a:bodyPr/>
          <a:lstStyle/>
          <a:p>
            <a:r>
              <a:rPr lang="en-GB" dirty="0" smtClean="0"/>
              <a:t>England has the 2015 Fuel Poverty Strategy which sets a target for the reduction of Fuel Poverty to ensure  a reduction in those facing this issue</a:t>
            </a:r>
            <a:endParaRPr lang="en-GB" dirty="0"/>
          </a:p>
          <a:p>
            <a:r>
              <a:rPr lang="en-GB" dirty="0" smtClean="0"/>
              <a:t>Target set to ensure that as many fuel poor homes ‘as is reasonably practicable’ achieve an energy rating of Band C by 2030</a:t>
            </a:r>
          </a:p>
          <a:p>
            <a:r>
              <a:rPr lang="en-GB" dirty="0" smtClean="0"/>
              <a:t>NI is currently still consulting on the new Fuel Poverty Strategy – it is becoming clear that the issue of Fuel Poverty is multi-dimensional and complex- with implications for health and well-being, wider debt problems and access to wider energy services</a:t>
            </a:r>
          </a:p>
          <a:p>
            <a:r>
              <a:rPr lang="en-GB" dirty="0" smtClean="0"/>
              <a:t>Implications for rural communities are complex –options are limited for many rural dwellers who have less choice than urban dwellers   </a:t>
            </a:r>
          </a:p>
        </p:txBody>
      </p:sp>
    </p:spTree>
    <p:extLst>
      <p:ext uri="{BB962C8B-B14F-4D97-AF65-F5344CB8AC3E}">
        <p14:creationId xmlns:p14="http://schemas.microsoft.com/office/powerpoint/2010/main" val="3147263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82C5C-95EC-40B0-8DD0-062FA756F726}"/>
              </a:ext>
            </a:extLst>
          </p:cNvPr>
          <p:cNvSpPr>
            <a:spLocks noGrp="1"/>
          </p:cNvSpPr>
          <p:nvPr>
            <p:ph type="title"/>
          </p:nvPr>
        </p:nvSpPr>
        <p:spPr/>
        <p:txBody>
          <a:bodyPr/>
          <a:lstStyle/>
          <a:p>
            <a:r>
              <a:rPr lang="en-GB" dirty="0" smtClean="0"/>
              <a:t>Policy Drivers</a:t>
            </a:r>
            <a:endParaRPr lang="en-GB" dirty="0"/>
          </a:p>
        </p:txBody>
      </p:sp>
      <p:sp>
        <p:nvSpPr>
          <p:cNvPr id="3" name="Content Placeholder 2">
            <a:extLst>
              <a:ext uri="{FF2B5EF4-FFF2-40B4-BE49-F238E27FC236}">
                <a16:creationId xmlns:a16="http://schemas.microsoft.com/office/drawing/2014/main" id="{ADCC5AEF-7186-412D-A04C-A7C548B9DCB9}"/>
              </a:ext>
            </a:extLst>
          </p:cNvPr>
          <p:cNvSpPr>
            <a:spLocks noGrp="1"/>
          </p:cNvSpPr>
          <p:nvPr>
            <p:ph idx="1"/>
          </p:nvPr>
        </p:nvSpPr>
        <p:spPr/>
        <p:txBody>
          <a:bodyPr>
            <a:normAutofit lnSpcReduction="10000"/>
          </a:bodyPr>
          <a:lstStyle/>
          <a:p>
            <a:r>
              <a:rPr lang="en-GB" dirty="0" smtClean="0"/>
              <a:t>Primarily those regions that identify Energy Poverty as an issue, endeavour to address it via a range of methods and policy is one of the predominant means.</a:t>
            </a:r>
          </a:p>
          <a:p>
            <a:r>
              <a:rPr lang="en-GB" dirty="0" smtClean="0"/>
              <a:t>Routinely, policies establish a target for the reduction of Energy Poverty – England’s Fuel Poverty Strategy of 2015 established a target of ensuring that as many fuel poor homes ‘as is reasonably practicable’ should achieve an energy efficiency rating of Band C by 2030. This is punctuated by milestones along the way.</a:t>
            </a:r>
          </a:p>
          <a:p>
            <a:r>
              <a:rPr lang="en-GB" dirty="0" smtClean="0"/>
              <a:t>Government has placed an obligation on large energy supplier – the Energy Company Obligation – whereby the suppliers are required to reduce their own energy consumption and support those living in fuel poverty – this represents two aspects</a:t>
            </a:r>
          </a:p>
          <a:p>
            <a:pPr>
              <a:buFont typeface="+mj-lt"/>
              <a:buAutoNum type="arabicPeriod"/>
            </a:pPr>
            <a:r>
              <a:rPr lang="en-GB" dirty="0" smtClean="0"/>
              <a:t>Carbon Emissions Reduction Obligation (CERO) – suppliers need to promote primary measures including roof and wall insulation</a:t>
            </a:r>
          </a:p>
          <a:p>
            <a:pPr>
              <a:buFont typeface="+mj-lt"/>
              <a:buAutoNum type="arabicPeriod"/>
            </a:pPr>
            <a:r>
              <a:rPr lang="en-GB" dirty="0" smtClean="0"/>
              <a:t>Home Heating Cost Reduction Obligation – need to recognise customers who may be vulnerable to fuel poverty and promote measures that will encourage heat savings</a:t>
            </a:r>
          </a:p>
          <a:p>
            <a:endParaRPr lang="en-GB" dirty="0" smtClean="0"/>
          </a:p>
          <a:p>
            <a:endParaRPr lang="en-GB" dirty="0"/>
          </a:p>
        </p:txBody>
      </p:sp>
    </p:spTree>
    <p:extLst>
      <p:ext uri="{BB962C8B-B14F-4D97-AF65-F5344CB8AC3E}">
        <p14:creationId xmlns:p14="http://schemas.microsoft.com/office/powerpoint/2010/main" val="1777254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82C5C-95EC-40B0-8DD0-062FA756F726}"/>
              </a:ext>
            </a:extLst>
          </p:cNvPr>
          <p:cNvSpPr>
            <a:spLocks noGrp="1"/>
          </p:cNvSpPr>
          <p:nvPr>
            <p:ph type="title"/>
          </p:nvPr>
        </p:nvSpPr>
        <p:spPr/>
        <p:txBody>
          <a:bodyPr/>
          <a:lstStyle/>
          <a:p>
            <a:r>
              <a:rPr lang="en-GB" dirty="0" smtClean="0"/>
              <a:t>Policy Drivers</a:t>
            </a:r>
            <a:endParaRPr lang="en-GB" dirty="0"/>
          </a:p>
        </p:txBody>
      </p:sp>
      <p:sp>
        <p:nvSpPr>
          <p:cNvPr id="3" name="Content Placeholder 2">
            <a:extLst>
              <a:ext uri="{FF2B5EF4-FFF2-40B4-BE49-F238E27FC236}">
                <a16:creationId xmlns:a16="http://schemas.microsoft.com/office/drawing/2014/main" id="{ADCC5AEF-7186-412D-A04C-A7C548B9DCB9}"/>
              </a:ext>
            </a:extLst>
          </p:cNvPr>
          <p:cNvSpPr>
            <a:spLocks noGrp="1"/>
          </p:cNvSpPr>
          <p:nvPr>
            <p:ph idx="1"/>
          </p:nvPr>
        </p:nvSpPr>
        <p:spPr/>
        <p:txBody>
          <a:bodyPr/>
          <a:lstStyle/>
          <a:p>
            <a:r>
              <a:rPr lang="en-GB" dirty="0" smtClean="0"/>
              <a:t>Local authorities can mandate certain households as meeting eligibility criteria for certain measures against energy poverty e.g. Affordable Warmth </a:t>
            </a:r>
          </a:p>
          <a:p>
            <a:r>
              <a:rPr lang="en-GB" dirty="0" smtClean="0"/>
              <a:t>New Decade , New Approach set out ambitions within Northern Ireland to deliver on commitments on the Climate Change Act and a New Green Deal – although ensuring that this is achieved equitably remains a challenge.</a:t>
            </a:r>
          </a:p>
          <a:p>
            <a:r>
              <a:rPr lang="en-GB" dirty="0" smtClean="0"/>
              <a:t>The Programme for Government released for consultation in January 2021 contains an aspiration to ensure that ‘our community is globally competitive, regionally balanced and carbon-neutral’.  The implementation of energy efficiency measures which will reduce energy demand will be a central tenet of achieving this ambition.</a:t>
            </a:r>
          </a:p>
          <a:p>
            <a:r>
              <a:rPr lang="en-GB" dirty="0" smtClean="0"/>
              <a:t>Policy measures will go so far – but need to encourage behavioural change in us all in order to be effective</a:t>
            </a:r>
            <a:endParaRPr lang="en-GB" dirty="0"/>
          </a:p>
        </p:txBody>
      </p:sp>
    </p:spTree>
    <p:extLst>
      <p:ext uri="{BB962C8B-B14F-4D97-AF65-F5344CB8AC3E}">
        <p14:creationId xmlns:p14="http://schemas.microsoft.com/office/powerpoint/2010/main" val="3216236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82C5C-95EC-40B0-8DD0-062FA756F726}"/>
              </a:ext>
            </a:extLst>
          </p:cNvPr>
          <p:cNvSpPr>
            <a:spLocks noGrp="1"/>
          </p:cNvSpPr>
          <p:nvPr>
            <p:ph type="title"/>
          </p:nvPr>
        </p:nvSpPr>
        <p:spPr/>
        <p:txBody>
          <a:bodyPr/>
          <a:lstStyle/>
          <a:p>
            <a:r>
              <a:rPr lang="en-GB" dirty="0" smtClean="0"/>
              <a:t>Policy Drivers</a:t>
            </a:r>
            <a:endParaRPr lang="en-GB" dirty="0"/>
          </a:p>
        </p:txBody>
      </p:sp>
      <p:sp>
        <p:nvSpPr>
          <p:cNvPr id="3" name="Content Placeholder 2">
            <a:extLst>
              <a:ext uri="{FF2B5EF4-FFF2-40B4-BE49-F238E27FC236}">
                <a16:creationId xmlns:a16="http://schemas.microsoft.com/office/drawing/2014/main" id="{ADCC5AEF-7186-412D-A04C-A7C548B9DCB9}"/>
              </a:ext>
            </a:extLst>
          </p:cNvPr>
          <p:cNvSpPr>
            <a:spLocks noGrp="1"/>
          </p:cNvSpPr>
          <p:nvPr>
            <p:ph idx="1"/>
          </p:nvPr>
        </p:nvSpPr>
        <p:spPr/>
        <p:txBody>
          <a:bodyPr/>
          <a:lstStyle/>
          <a:p>
            <a:r>
              <a:rPr lang="en-GB" dirty="0" smtClean="0"/>
              <a:t>Building regulations provide an opportunity for influencing  approaches to Energy Efficiency – currently Future Home Standards in England should be aligned to ensure that new build properties are future-proofed</a:t>
            </a:r>
          </a:p>
          <a:p>
            <a:r>
              <a:rPr lang="en-GB" dirty="0" smtClean="0"/>
              <a:t>NI have committed to reviewing Building Regulations – subject to usual policy development and consultation processes</a:t>
            </a:r>
            <a:endParaRPr lang="en-GB" dirty="0"/>
          </a:p>
        </p:txBody>
      </p:sp>
    </p:spTree>
    <p:extLst>
      <p:ext uri="{BB962C8B-B14F-4D97-AF65-F5344CB8AC3E}">
        <p14:creationId xmlns:p14="http://schemas.microsoft.com/office/powerpoint/2010/main" val="2785424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82C5C-95EC-40B0-8DD0-062FA756F726}"/>
              </a:ext>
            </a:extLst>
          </p:cNvPr>
          <p:cNvSpPr>
            <a:spLocks noGrp="1"/>
          </p:cNvSpPr>
          <p:nvPr>
            <p:ph type="title"/>
          </p:nvPr>
        </p:nvSpPr>
        <p:spPr/>
        <p:txBody>
          <a:bodyPr/>
          <a:lstStyle/>
          <a:p>
            <a:r>
              <a:rPr lang="en-GB" dirty="0" smtClean="0"/>
              <a:t>What can I do to help myself if I live in a Cold Home?</a:t>
            </a:r>
            <a:endParaRPr lang="en-GB" dirty="0"/>
          </a:p>
        </p:txBody>
      </p:sp>
      <p:sp>
        <p:nvSpPr>
          <p:cNvPr id="3" name="Content Placeholder 2">
            <a:extLst>
              <a:ext uri="{FF2B5EF4-FFF2-40B4-BE49-F238E27FC236}">
                <a16:creationId xmlns:a16="http://schemas.microsoft.com/office/drawing/2014/main" id="{ADCC5AEF-7186-412D-A04C-A7C548B9DCB9}"/>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2347801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82C5C-95EC-40B0-8DD0-062FA756F726}"/>
              </a:ext>
            </a:extLst>
          </p:cNvPr>
          <p:cNvSpPr>
            <a:spLocks noGrp="1"/>
          </p:cNvSpPr>
          <p:nvPr>
            <p:ph type="title"/>
          </p:nvPr>
        </p:nvSpPr>
        <p:spPr/>
        <p:txBody>
          <a:bodyPr/>
          <a:lstStyle/>
          <a:p>
            <a:r>
              <a:rPr lang="en-GB" dirty="0" smtClean="0"/>
              <a:t>Energy Efficiency</a:t>
            </a:r>
            <a:endParaRPr lang="en-GB" dirty="0"/>
          </a:p>
        </p:txBody>
      </p:sp>
      <p:sp>
        <p:nvSpPr>
          <p:cNvPr id="3" name="Content Placeholder 2">
            <a:extLst>
              <a:ext uri="{FF2B5EF4-FFF2-40B4-BE49-F238E27FC236}">
                <a16:creationId xmlns:a16="http://schemas.microsoft.com/office/drawing/2014/main" id="{ADCC5AEF-7186-412D-A04C-A7C548B9DCB9}"/>
              </a:ext>
            </a:extLst>
          </p:cNvPr>
          <p:cNvSpPr>
            <a:spLocks noGrp="1"/>
          </p:cNvSpPr>
          <p:nvPr>
            <p:ph idx="1"/>
          </p:nvPr>
        </p:nvSpPr>
        <p:spPr/>
        <p:txBody>
          <a:bodyPr/>
          <a:lstStyle/>
          <a:p>
            <a:r>
              <a:rPr lang="en-GB" dirty="0"/>
              <a:t>Energy efficiency is central to all energy transition pathways to achieve net zero, as reduced energy demand decreases the need for energy network upgrades and ensures energy bills are affordable. </a:t>
            </a:r>
            <a:r>
              <a:rPr lang="en-GB" dirty="0" smtClean="0"/>
              <a:t> (HECA 2020 report)</a:t>
            </a:r>
          </a:p>
          <a:p>
            <a:endParaRPr lang="en-GB" dirty="0"/>
          </a:p>
        </p:txBody>
      </p:sp>
    </p:spTree>
    <p:extLst>
      <p:ext uri="{BB962C8B-B14F-4D97-AF65-F5344CB8AC3E}">
        <p14:creationId xmlns:p14="http://schemas.microsoft.com/office/powerpoint/2010/main" val="3974983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82C5C-95EC-40B0-8DD0-062FA756F726}"/>
              </a:ext>
            </a:extLst>
          </p:cNvPr>
          <p:cNvSpPr>
            <a:spLocks noGrp="1"/>
          </p:cNvSpPr>
          <p:nvPr>
            <p:ph type="title"/>
          </p:nvPr>
        </p:nvSpPr>
        <p:spPr/>
        <p:txBody>
          <a:bodyPr/>
          <a:lstStyle/>
          <a:p>
            <a:r>
              <a:rPr lang="en-GB" smtClean="0"/>
              <a:t>Energy Performance </a:t>
            </a:r>
            <a:r>
              <a:rPr lang="en-GB" dirty="0" smtClean="0"/>
              <a:t>Ratings </a:t>
            </a:r>
            <a:endParaRPr lang="en-GB" dirty="0"/>
          </a:p>
        </p:txBody>
      </p:sp>
      <p:pic>
        <p:nvPicPr>
          <p:cNvPr id="4" name="Content Placeholder 3"/>
          <p:cNvPicPr>
            <a:picLocks noGrp="1" noChangeAspect="1"/>
          </p:cNvPicPr>
          <p:nvPr>
            <p:ph idx="1"/>
          </p:nvPr>
        </p:nvPicPr>
        <p:blipFill>
          <a:blip r:embed="rId2"/>
          <a:stretch>
            <a:fillRect/>
          </a:stretch>
        </p:blipFill>
        <p:spPr>
          <a:xfrm>
            <a:off x="677334" y="2533679"/>
            <a:ext cx="7557849" cy="2795967"/>
          </a:xfrm>
          <a:prstGeom prst="rect">
            <a:avLst/>
          </a:prstGeom>
        </p:spPr>
      </p:pic>
    </p:spTree>
    <p:extLst>
      <p:ext uri="{BB962C8B-B14F-4D97-AF65-F5344CB8AC3E}">
        <p14:creationId xmlns:p14="http://schemas.microsoft.com/office/powerpoint/2010/main" val="1576989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 name="Content Placeholder 4">
            <a:hlinkClick r:id="rId2" action="ppaction://hlinksldjump"/>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1276169" y="2282508"/>
            <a:ext cx="1371237" cy="1371237"/>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9022" y="2282508"/>
            <a:ext cx="1963408" cy="1371237"/>
          </a:xfrm>
          <a:prstGeom prst="rect">
            <a:avLst/>
          </a:prstGeom>
        </p:spPr>
      </p:pic>
      <p:pic>
        <p:nvPicPr>
          <p:cNvPr id="8" name="Picture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484723" y="4127864"/>
            <a:ext cx="1371238" cy="1618911"/>
          </a:xfrm>
          <a:prstGeom prst="rect">
            <a:avLst/>
          </a:prstGeom>
        </p:spPr>
      </p:pic>
      <p:sp>
        <p:nvSpPr>
          <p:cNvPr id="9" name="AutoShape 2" descr="Logs Timber Wood - Free photo on Pixab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5439" y="4127864"/>
            <a:ext cx="1913083" cy="1618912"/>
          </a:xfrm>
          <a:prstGeom prst="rect">
            <a:avLst/>
          </a:prstGeom>
        </p:spPr>
      </p:pic>
      <p:pic>
        <p:nvPicPr>
          <p:cNvPr id="11" name="Picture 10"/>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637371" y="2305366"/>
            <a:ext cx="2121686" cy="1348379"/>
          </a:xfrm>
          <a:prstGeom prst="rect">
            <a:avLst/>
          </a:prstGeom>
        </p:spPr>
      </p:pic>
    </p:spTree>
    <p:extLst>
      <p:ext uri="{BB962C8B-B14F-4D97-AF65-F5344CB8AC3E}">
        <p14:creationId xmlns:p14="http://schemas.microsoft.com/office/powerpoint/2010/main" val="36945211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82C5C-95EC-40B0-8DD0-062FA756F726}"/>
              </a:ext>
            </a:extLst>
          </p:cNvPr>
          <p:cNvSpPr>
            <a:spLocks noGrp="1"/>
          </p:cNvSpPr>
          <p:nvPr>
            <p:ph type="title"/>
          </p:nvPr>
        </p:nvSpPr>
        <p:spPr/>
        <p:txBody>
          <a:bodyPr/>
          <a:lstStyle/>
          <a:p>
            <a:r>
              <a:rPr lang="en-GB" dirty="0" smtClean="0"/>
              <a:t>What are the Referral Pathways for Cold Homes?</a:t>
            </a:r>
            <a:endParaRPr lang="en-GB" dirty="0"/>
          </a:p>
        </p:txBody>
      </p:sp>
      <p:sp>
        <p:nvSpPr>
          <p:cNvPr id="3" name="Content Placeholder 2">
            <a:extLst>
              <a:ext uri="{FF2B5EF4-FFF2-40B4-BE49-F238E27FC236}">
                <a16:creationId xmlns:a16="http://schemas.microsoft.com/office/drawing/2014/main" id="{ADCC5AEF-7186-412D-A04C-A7C548B9DCB9}"/>
              </a:ext>
            </a:extLst>
          </p:cNvPr>
          <p:cNvSpPr>
            <a:spLocks noGrp="1"/>
          </p:cNvSpPr>
          <p:nvPr>
            <p:ph idx="1"/>
          </p:nvPr>
        </p:nvSpPr>
        <p:spPr>
          <a:xfrm>
            <a:off x="677334" y="2160589"/>
            <a:ext cx="10087648" cy="3880773"/>
          </a:xfrm>
        </p:spPr>
        <p:txBody>
          <a:bodyPr/>
          <a:lstStyle/>
          <a:p>
            <a:r>
              <a:rPr lang="en-GB" dirty="0" smtClean="0"/>
              <a:t>There are clear distinctions in the referral pathways for those parts of the region that are impacted by energy poverty</a:t>
            </a:r>
          </a:p>
          <a:p>
            <a:r>
              <a:rPr lang="en-GB" dirty="0" smtClean="0"/>
              <a:t>Our analysis of the countries within the NPA region indicate that in relation to energy </a:t>
            </a:r>
            <a:r>
              <a:rPr lang="en-GB" dirty="0"/>
              <a:t>p</a:t>
            </a:r>
            <a:r>
              <a:rPr lang="en-GB" dirty="0" smtClean="0"/>
              <a:t>overty definition, strategy and the role of rurality in these areas, there are no identified pathways for Finland, Sweden, Greenland, Faroe Islands, Iceland or Norway.</a:t>
            </a:r>
          </a:p>
          <a:p>
            <a:r>
              <a:rPr lang="en-GB" dirty="0" smtClean="0"/>
              <a:t>Within the United Kingdom and Ireland there are distinct pathways</a:t>
            </a:r>
            <a:endParaRPr lang="en-GB" dirty="0"/>
          </a:p>
        </p:txBody>
      </p:sp>
      <p:pic>
        <p:nvPicPr>
          <p:cNvPr id="1026" name="Picture 2" descr="Blank Map of Scotland - MapSof.net"/>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26151" y="4384964"/>
            <a:ext cx="1285967" cy="144618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Wales: Free maps, free blank maps, free outline maps, free base maps"/>
          <p:cNvSpPr>
            <a:spLocks noChangeAspect="1" noChangeArrowheads="1"/>
          </p:cNvSpPr>
          <p:nvPr/>
        </p:nvSpPr>
        <p:spPr bwMode="auto">
          <a:xfrm>
            <a:off x="155574" y="-144463"/>
            <a:ext cx="2151207" cy="21512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Vector Map of Northern Ireland - Blue | Free Vector Ma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5000" y="4279854"/>
            <a:ext cx="1812316" cy="165639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public_of_Ireland_Outline_Map - Free PowerPoint Templa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4165" y="4279854"/>
            <a:ext cx="2029837" cy="16563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hlinkClick r:id="rId6" action="ppaction://hlinksldjump"/>
          </p:cNvPr>
          <p:cNvSpPr/>
          <p:nvPr/>
        </p:nvSpPr>
        <p:spPr>
          <a:xfrm>
            <a:off x="539931" y="4279854"/>
            <a:ext cx="1172187" cy="1551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26151" y="4384964"/>
            <a:ext cx="1285967" cy="1446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hlinkClick r:id="rId6" action="ppaction://hlinksldjump"/>
          </p:cNvPr>
          <p:cNvSpPr/>
          <p:nvPr/>
        </p:nvSpPr>
        <p:spPr>
          <a:xfrm>
            <a:off x="583474" y="4384964"/>
            <a:ext cx="1128644" cy="1446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hlinkClick r:id="rId7" action="ppaction://hlinksldjump"/>
          </p:cNvPr>
          <p:cNvSpPr/>
          <p:nvPr/>
        </p:nvSpPr>
        <p:spPr>
          <a:xfrm>
            <a:off x="5361709" y="4800600"/>
            <a:ext cx="685800" cy="623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hlinkClick r:id="rId8" action="ppaction://hlinksldjump"/>
          </p:cNvPr>
          <p:cNvSpPr/>
          <p:nvPr/>
        </p:nvSpPr>
        <p:spPr>
          <a:xfrm>
            <a:off x="7813964" y="4592782"/>
            <a:ext cx="810491" cy="1238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05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Scotland			</a:t>
            </a:r>
            <a:endParaRPr lang="en-GB" dirty="0"/>
          </a:p>
        </p:txBody>
      </p:sp>
      <p:sp>
        <p:nvSpPr>
          <p:cNvPr id="3" name="Content Placeholder 2"/>
          <p:cNvSpPr>
            <a:spLocks noGrp="1"/>
          </p:cNvSpPr>
          <p:nvPr>
            <p:ph idx="1"/>
          </p:nvPr>
        </p:nvSpPr>
        <p:spPr/>
        <p:txBody>
          <a:bodyPr>
            <a:normAutofit lnSpcReduction="10000"/>
          </a:bodyPr>
          <a:lstStyle/>
          <a:p>
            <a:r>
              <a:rPr lang="en-GB" sz="1400" dirty="0" smtClean="0"/>
              <a:t>Scotland ‘Fuel Poverty (Targets, Definition and Strategy)(Scotland) Act 2019</a:t>
            </a:r>
          </a:p>
          <a:p>
            <a:r>
              <a:rPr lang="en-GB" sz="1400" dirty="0" smtClean="0"/>
              <a:t>Scottish Fuel Poverty Advisory Panel – established April 2018 – provide government with feedback on progress in meeting targets.</a:t>
            </a:r>
          </a:p>
          <a:p>
            <a:r>
              <a:rPr lang="en-GB" sz="1400" dirty="0" smtClean="0"/>
              <a:t>The Home Energy Efficiency Programmes for Scotland (HEEPS) – this is a suite of supports offered through Energy Advice Scotland </a:t>
            </a:r>
            <a:r>
              <a:rPr lang="en-GB" sz="1400" dirty="0"/>
              <a:t>and accessible via </a:t>
            </a:r>
            <a:r>
              <a:rPr lang="en-GB" sz="1400" dirty="0">
                <a:hlinkClick r:id="rId3"/>
              </a:rPr>
              <a:t>https://</a:t>
            </a:r>
            <a:r>
              <a:rPr lang="en-GB" sz="1400" dirty="0" smtClean="0">
                <a:hlinkClick r:id="rId3"/>
              </a:rPr>
              <a:t>www.eas.org.uk/en/home-energy-efficiency-programmes-for-scotland-heeps</a:t>
            </a:r>
            <a:endParaRPr lang="en-GB" sz="1400" dirty="0" smtClean="0"/>
          </a:p>
          <a:p>
            <a:r>
              <a:rPr lang="en-GB" sz="1400" dirty="0" smtClean="0"/>
              <a:t>Supports include</a:t>
            </a:r>
          </a:p>
          <a:p>
            <a:pPr lvl="1"/>
            <a:r>
              <a:rPr lang="en-GB" sz="1400" dirty="0"/>
              <a:t>Area Based Schemes (ABS)</a:t>
            </a:r>
          </a:p>
          <a:p>
            <a:pPr lvl="1"/>
            <a:r>
              <a:rPr lang="en-GB" sz="1400" dirty="0"/>
              <a:t>Warmer Homes Scotland</a:t>
            </a:r>
          </a:p>
          <a:p>
            <a:pPr lvl="1"/>
            <a:r>
              <a:rPr lang="en-GB" sz="1400" dirty="0"/>
              <a:t>Home Energy Scotland Loan Scheme</a:t>
            </a:r>
          </a:p>
          <a:p>
            <a:pPr lvl="1"/>
            <a:r>
              <a:rPr lang="en-GB" sz="1400" dirty="0"/>
              <a:t>Equity Loan Pilot </a:t>
            </a:r>
            <a:r>
              <a:rPr lang="en-GB" sz="1400" dirty="0" smtClean="0"/>
              <a:t>Scheme</a:t>
            </a:r>
          </a:p>
          <a:p>
            <a:r>
              <a:rPr lang="en-GB" sz="1600" dirty="0" smtClean="0"/>
              <a:t>Warmer </a:t>
            </a:r>
            <a:r>
              <a:rPr lang="en-GB" sz="1600" dirty="0"/>
              <a:t>Homes </a:t>
            </a:r>
            <a:r>
              <a:rPr lang="en-GB" sz="1600" dirty="0" smtClean="0"/>
              <a:t>Scotland</a:t>
            </a:r>
          </a:p>
          <a:p>
            <a:pPr lvl="1"/>
            <a:r>
              <a:rPr lang="en-GB" sz="1400" dirty="0" smtClean="0"/>
              <a:t>https</a:t>
            </a:r>
            <a:r>
              <a:rPr lang="en-GB" sz="1400" dirty="0"/>
              <a:t>://</a:t>
            </a:r>
            <a:r>
              <a:rPr lang="en-GB" sz="1400" dirty="0" smtClean="0"/>
              <a:t>www.homeenergyscotland.org/find-funding-grants-and-loans/warmer-homes-scotland</a:t>
            </a:r>
          </a:p>
          <a:p>
            <a:pPr lvl="1"/>
            <a:endParaRPr lang="en-GB" dirty="0" smtClean="0"/>
          </a:p>
          <a:p>
            <a:pPr lvl="1"/>
            <a:endParaRPr lang="en-GB" dirty="0"/>
          </a:p>
          <a:p>
            <a:pPr lvl="1"/>
            <a:endParaRPr lang="en-GB" dirty="0"/>
          </a:p>
          <a:p>
            <a:pPr marL="0" indent="0">
              <a:buNone/>
            </a:pPr>
            <a:endParaRPr lang="en-GB" dirty="0"/>
          </a:p>
        </p:txBody>
      </p:sp>
      <p:pic>
        <p:nvPicPr>
          <p:cNvPr id="6" name="Picture 2" descr="Blank Map of Scotland - MapSof.net"/>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715225" y="318061"/>
            <a:ext cx="1285967" cy="1446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1532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Scotland			</a:t>
            </a:r>
            <a:endParaRPr lang="en-GB" dirty="0"/>
          </a:p>
        </p:txBody>
      </p:sp>
      <p:sp>
        <p:nvSpPr>
          <p:cNvPr id="3" name="Content Placeholder 2"/>
          <p:cNvSpPr>
            <a:spLocks noGrp="1"/>
          </p:cNvSpPr>
          <p:nvPr>
            <p:ph idx="1"/>
          </p:nvPr>
        </p:nvSpPr>
        <p:spPr/>
        <p:txBody>
          <a:bodyPr>
            <a:normAutofit/>
          </a:bodyPr>
          <a:lstStyle/>
          <a:p>
            <a:r>
              <a:rPr lang="en-GB" sz="1400" dirty="0" smtClean="0"/>
              <a:t>Scottish government also recognise the link between fuel poverty and health inequalities and their draft strategy on Fuel Poverty and the Fuel Poverty Bill are backed up by a Health Impact Assessment.  This enables the evidence and details of the effects of living in cold damp homes to be measured and in partnership with NHS Scotland should work towards reducing these impacts and inequalities.</a:t>
            </a:r>
          </a:p>
          <a:p>
            <a:r>
              <a:rPr lang="en-GB" sz="1400" dirty="0" smtClean="0"/>
              <a:t>There are also clear linkages with improving energy efficiency and meeting climate change commitments, whilst recognising the need to do this in a fair and equitable way – utilising job creation opportunities and new technology developments in a creative way.</a:t>
            </a:r>
          </a:p>
          <a:p>
            <a:r>
              <a:rPr lang="en-GB" sz="1400" dirty="0" smtClean="0"/>
              <a:t>There is a strong awareness within Scotland of the need for transitions to cleaner energy sector to keep affordability central to the process</a:t>
            </a:r>
            <a:endParaRPr lang="en-GB" dirty="0" smtClean="0"/>
          </a:p>
          <a:p>
            <a:pPr lvl="1"/>
            <a:endParaRPr lang="en-GB" dirty="0"/>
          </a:p>
          <a:p>
            <a:pPr lvl="1"/>
            <a:endParaRPr lang="en-GB" dirty="0"/>
          </a:p>
          <a:p>
            <a:pPr marL="0" indent="0">
              <a:buNone/>
            </a:pPr>
            <a:endParaRPr lang="en-GB" dirty="0"/>
          </a:p>
        </p:txBody>
      </p:sp>
      <p:pic>
        <p:nvPicPr>
          <p:cNvPr id="6" name="Picture 2" descr="Blank Map of Scotland - MapSof.net"/>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715225" y="318061"/>
            <a:ext cx="1285967" cy="1446180"/>
          </a:xfrm>
          <a:prstGeom prst="rect">
            <a:avLst/>
          </a:prstGeom>
          <a:noFill/>
          <a:extLst>
            <a:ext uri="{909E8E84-426E-40DD-AFC4-6F175D3DCCD1}">
              <a14:hiddenFill xmlns:a14="http://schemas.microsoft.com/office/drawing/2010/main">
                <a:solidFill>
                  <a:srgbClr val="FFFFFF"/>
                </a:solidFill>
              </a14:hiddenFill>
            </a:ext>
          </a:extLst>
        </p:spPr>
      </p:pic>
      <p:sp>
        <p:nvSpPr>
          <p:cNvPr id="8" name="Action Button: Home 7">
            <a:hlinkClick r:id="" action="ppaction://noaction" highlightClick="1"/>
          </p:cNvPr>
          <p:cNvSpPr/>
          <p:nvPr/>
        </p:nvSpPr>
        <p:spPr>
          <a:xfrm>
            <a:off x="7428480" y="4998719"/>
            <a:ext cx="573489" cy="452846"/>
          </a:xfrm>
          <a:prstGeom prst="actionButtonHom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4" action="ppaction://hlinksldjump"/>
          </p:cNvPr>
          <p:cNvSpPr/>
          <p:nvPr/>
        </p:nvSpPr>
        <p:spPr>
          <a:xfrm>
            <a:off x="7480092" y="4963885"/>
            <a:ext cx="470263" cy="522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1142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Northern Ireland </a:t>
            </a:r>
            <a:endParaRPr lang="en-GB" dirty="0"/>
          </a:p>
        </p:txBody>
      </p:sp>
      <p:sp>
        <p:nvSpPr>
          <p:cNvPr id="3" name="Content Placeholder 2"/>
          <p:cNvSpPr>
            <a:spLocks noGrp="1"/>
          </p:cNvSpPr>
          <p:nvPr>
            <p:ph idx="1"/>
          </p:nvPr>
        </p:nvSpPr>
        <p:spPr/>
        <p:txBody>
          <a:bodyPr/>
          <a:lstStyle/>
          <a:p>
            <a:r>
              <a:rPr lang="en-GB" dirty="0"/>
              <a:t>https://</a:t>
            </a:r>
            <a:r>
              <a:rPr lang="en-GB" dirty="0" smtClean="0"/>
              <a:t>www.nihe.gov.uk/Housing-Help</a:t>
            </a:r>
            <a:r>
              <a:rPr lang="en-GB" dirty="0"/>
              <a:t> </a:t>
            </a:r>
            <a:r>
              <a:rPr lang="en-GB" dirty="0" smtClean="0"/>
              <a:t>- schemes </a:t>
            </a:r>
            <a:r>
              <a:rPr lang="en-GB" dirty="0"/>
              <a:t>and </a:t>
            </a:r>
            <a:r>
              <a:rPr lang="en-GB" dirty="0" smtClean="0"/>
              <a:t>grants</a:t>
            </a:r>
          </a:p>
          <a:p>
            <a:r>
              <a:rPr lang="en-GB" dirty="0" smtClean="0"/>
              <a:t>NI Energy Advice Service – 0800 111 4455 or GET-IN-Touch e-form on NIHE website</a:t>
            </a:r>
          </a:p>
          <a:p>
            <a:r>
              <a:rPr lang="en-GB" dirty="0" smtClean="0"/>
              <a:t>Energy Efficiency Interventions include</a:t>
            </a:r>
          </a:p>
          <a:p>
            <a:pPr lvl="1"/>
            <a:r>
              <a:rPr lang="en-GB" dirty="0"/>
              <a:t>Affordable </a:t>
            </a:r>
            <a:r>
              <a:rPr lang="en-GB" dirty="0" smtClean="0"/>
              <a:t>Warmth Scheme</a:t>
            </a:r>
          </a:p>
          <a:p>
            <a:pPr lvl="1"/>
            <a:r>
              <a:rPr lang="en-GB" dirty="0" smtClean="0"/>
              <a:t>Boiler Replacement Services</a:t>
            </a:r>
          </a:p>
          <a:p>
            <a:r>
              <a:rPr lang="en-GB" dirty="0" smtClean="0"/>
              <a:t>Northern Ireland Sustainable Energy Programme – funded by a levy on customer utility bills – this support aims to fill the gap where customers not eligible for the above grants may seek assistance</a:t>
            </a:r>
          </a:p>
          <a:p>
            <a:r>
              <a:rPr lang="en-GB" dirty="0" smtClean="0"/>
              <a:t>Given that 68% of households use home heating oil – Oil Buying Clubs remain a support for many. Details available from Housing Executive     </a:t>
            </a:r>
            <a:endParaRPr lang="en-GB" dirty="0"/>
          </a:p>
        </p:txBody>
      </p:sp>
      <p:pic>
        <p:nvPicPr>
          <p:cNvPr id="4" name="Picture 10" descr="Vector Map of Northern Ireland - Blue | Free Vector Ma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7291" y="0"/>
            <a:ext cx="2532298" cy="2160589"/>
          </a:xfrm>
          <a:prstGeom prst="rect">
            <a:avLst/>
          </a:prstGeom>
          <a:noFill/>
          <a:extLst>
            <a:ext uri="{909E8E84-426E-40DD-AFC4-6F175D3DCCD1}">
              <a14:hiddenFill xmlns:a14="http://schemas.microsoft.com/office/drawing/2010/main">
                <a:solidFill>
                  <a:srgbClr val="FFFFFF"/>
                </a:solidFill>
              </a14:hiddenFill>
            </a:ext>
          </a:extLst>
        </p:spPr>
      </p:pic>
      <p:sp>
        <p:nvSpPr>
          <p:cNvPr id="6" name="Action Button: Home 5">
            <a:hlinkClick r:id="" action="ppaction://noaction" highlightClick="1"/>
          </p:cNvPr>
          <p:cNvSpPr/>
          <p:nvPr/>
        </p:nvSpPr>
        <p:spPr>
          <a:xfrm>
            <a:off x="7201989" y="5588516"/>
            <a:ext cx="573489" cy="452846"/>
          </a:xfrm>
          <a:prstGeom prst="actionButtonHom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4" action="ppaction://hlinksldjump"/>
          </p:cNvPr>
          <p:cNvSpPr/>
          <p:nvPr/>
        </p:nvSpPr>
        <p:spPr>
          <a:xfrm>
            <a:off x="7294418" y="5486400"/>
            <a:ext cx="394855" cy="554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053666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Ireland</a:t>
            </a:r>
            <a:endParaRPr lang="en-GB" dirty="0"/>
          </a:p>
        </p:txBody>
      </p:sp>
      <p:sp>
        <p:nvSpPr>
          <p:cNvPr id="3" name="Content Placeholder 2"/>
          <p:cNvSpPr>
            <a:spLocks noGrp="1"/>
          </p:cNvSpPr>
          <p:nvPr>
            <p:ph idx="1"/>
          </p:nvPr>
        </p:nvSpPr>
        <p:spPr/>
        <p:txBody>
          <a:bodyPr/>
          <a:lstStyle/>
          <a:p>
            <a:r>
              <a:rPr lang="en-GB" dirty="0" smtClean="0"/>
              <a:t>Contained within ‘A Strategy to Combat Energy Poverty 2016-2019’</a:t>
            </a:r>
          </a:p>
          <a:p>
            <a:r>
              <a:rPr lang="en-GB" dirty="0" smtClean="0"/>
              <a:t>National Retrofit Programme Community Energy Grant </a:t>
            </a:r>
            <a:r>
              <a:rPr lang="en-GB" dirty="0"/>
              <a:t>2021 </a:t>
            </a:r>
            <a:r>
              <a:rPr lang="en-GB" dirty="0">
                <a:hlinkClick r:id="rId3"/>
              </a:rPr>
              <a:t>https://</a:t>
            </a:r>
            <a:r>
              <a:rPr lang="en-GB" dirty="0" smtClean="0">
                <a:hlinkClick r:id="rId3"/>
              </a:rPr>
              <a:t>www.seai.ie/grants/home-energy-grants</a:t>
            </a:r>
            <a:endParaRPr lang="en-GB" dirty="0" smtClean="0"/>
          </a:p>
          <a:p>
            <a:r>
              <a:rPr lang="en-GB" dirty="0" smtClean="0"/>
              <a:t>The measures available include support for a wide range of interventions covering</a:t>
            </a:r>
          </a:p>
          <a:p>
            <a:pPr lvl="1"/>
            <a:r>
              <a:rPr lang="en-GB" dirty="0" smtClean="0"/>
              <a:t>Insulation</a:t>
            </a:r>
          </a:p>
          <a:p>
            <a:pPr lvl="1"/>
            <a:r>
              <a:rPr lang="en-GB" dirty="0" smtClean="0"/>
              <a:t>Heat Pumps</a:t>
            </a:r>
          </a:p>
          <a:p>
            <a:pPr lvl="1"/>
            <a:r>
              <a:rPr lang="en-GB" dirty="0" smtClean="0"/>
              <a:t>Heating Controls</a:t>
            </a:r>
          </a:p>
          <a:p>
            <a:pPr lvl="1"/>
            <a:r>
              <a:rPr lang="en-GB" dirty="0" smtClean="0"/>
              <a:t>Solar Water Heating</a:t>
            </a:r>
          </a:p>
          <a:p>
            <a:pPr lvl="1"/>
            <a:r>
              <a:rPr lang="en-GB" dirty="0" smtClean="0"/>
              <a:t>Solar Electricity</a:t>
            </a:r>
          </a:p>
          <a:p>
            <a:r>
              <a:rPr lang="en-GB" dirty="0" smtClean="0"/>
              <a:t>Details with value of each intervention are available through the above link        </a:t>
            </a:r>
          </a:p>
          <a:p>
            <a:pPr>
              <a:buFont typeface="+mj-lt"/>
              <a:buAutoNum type="arabicPeriod"/>
            </a:pPr>
            <a:endParaRPr lang="en-GB" dirty="0" smtClean="0"/>
          </a:p>
          <a:p>
            <a:pPr marL="0" indent="0">
              <a:buNone/>
            </a:pPr>
            <a:endParaRPr lang="en-GB" dirty="0" smtClean="0"/>
          </a:p>
          <a:p>
            <a:endParaRPr lang="en-GB" dirty="0"/>
          </a:p>
        </p:txBody>
      </p:sp>
      <p:pic>
        <p:nvPicPr>
          <p:cNvPr id="4" name="Picture 12" descr="Republic_of_Ireland_Outline_Map - Free PowerPoint Templ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7423" y="274001"/>
            <a:ext cx="2029837" cy="1656399"/>
          </a:xfrm>
          <a:prstGeom prst="rect">
            <a:avLst/>
          </a:prstGeom>
          <a:noFill/>
          <a:extLst>
            <a:ext uri="{909E8E84-426E-40DD-AFC4-6F175D3DCCD1}">
              <a14:hiddenFill xmlns:a14="http://schemas.microsoft.com/office/drawing/2010/main">
                <a:solidFill>
                  <a:srgbClr val="FFFFFF"/>
                </a:solidFill>
              </a14:hiddenFill>
            </a:ext>
          </a:extLst>
        </p:spPr>
      </p:pic>
      <p:sp>
        <p:nvSpPr>
          <p:cNvPr id="5" name="Action Button: Home 4">
            <a:hlinkClick r:id="" action="ppaction://noaction" highlightClick="1"/>
          </p:cNvPr>
          <p:cNvSpPr/>
          <p:nvPr/>
        </p:nvSpPr>
        <p:spPr>
          <a:xfrm>
            <a:off x="8403771" y="5338354"/>
            <a:ext cx="573489" cy="452846"/>
          </a:xfrm>
          <a:prstGeom prst="actionButtonHom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81851" y="5399314"/>
            <a:ext cx="766355" cy="3222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hlinkClick r:id="rId5" action="ppaction://hlinksldjump"/>
          </p:cNvPr>
          <p:cNvSpPr/>
          <p:nvPr/>
        </p:nvSpPr>
        <p:spPr>
          <a:xfrm>
            <a:off x="8281851" y="5399314"/>
            <a:ext cx="695409" cy="3222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073848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Low Carbon Technologies</a:t>
            </a:r>
            <a:endParaRPr lang="en-GB" dirty="0"/>
          </a:p>
        </p:txBody>
      </p:sp>
      <p:sp>
        <p:nvSpPr>
          <p:cNvPr id="3" name="Content Placeholder 2"/>
          <p:cNvSpPr>
            <a:spLocks noGrp="1"/>
          </p:cNvSpPr>
          <p:nvPr>
            <p:ph idx="1"/>
          </p:nvPr>
        </p:nvSpPr>
        <p:spPr/>
        <p:txBody>
          <a:bodyPr/>
          <a:lstStyle/>
          <a:p>
            <a:r>
              <a:rPr lang="en-GB" dirty="0" smtClean="0"/>
              <a:t>Northern Ireland continues to have a high level of dependence on Home Heating Oil (68% households)</a:t>
            </a:r>
          </a:p>
          <a:p>
            <a:r>
              <a:rPr lang="en-GB" dirty="0" smtClean="0"/>
              <a:t>Natural Gas network is strongly focussed on the eastern side of the province – although Gas to the West will impact on this somewhat- rural dispersed communities will remain ‘off-network’ – natural gas is a </a:t>
            </a:r>
            <a:r>
              <a:rPr lang="en-GB" b="1" dirty="0" smtClean="0"/>
              <a:t>lower </a:t>
            </a:r>
            <a:r>
              <a:rPr lang="en-GB" dirty="0" smtClean="0"/>
              <a:t>carbon fuel rather than low carbon.</a:t>
            </a:r>
          </a:p>
          <a:p>
            <a:r>
              <a:rPr lang="en-GB" dirty="0" smtClean="0"/>
              <a:t>There is the possibility of the use of green hydrogen as a replacement for natural gas within the existing network and trials in this are being closely monitored</a:t>
            </a:r>
          </a:p>
          <a:p>
            <a:r>
              <a:rPr lang="en-GB" dirty="0" smtClean="0"/>
              <a:t>Handiheat pilots have examined the potential of a mixed portfolio of low carbon technologies and the data collected in these pilots will be evaluated to inform future decision making</a:t>
            </a:r>
          </a:p>
          <a:p>
            <a:endParaRPr lang="en-GB" dirty="0"/>
          </a:p>
        </p:txBody>
      </p:sp>
    </p:spTree>
    <p:extLst>
      <p:ext uri="{BB962C8B-B14F-4D97-AF65-F5344CB8AC3E}">
        <p14:creationId xmlns:p14="http://schemas.microsoft.com/office/powerpoint/2010/main" val="27524305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966096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4269817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82C5C-95EC-40B0-8DD0-062FA756F726}"/>
              </a:ext>
            </a:extLst>
          </p:cNvPr>
          <p:cNvSpPr>
            <a:spLocks noGrp="1"/>
          </p:cNvSpPr>
          <p:nvPr>
            <p:ph type="title"/>
          </p:nvPr>
        </p:nvSpPr>
        <p:spPr/>
        <p:txBody>
          <a:bodyPr>
            <a:normAutofit fontScale="90000"/>
          </a:bodyPr>
          <a:lstStyle/>
          <a:p>
            <a:r>
              <a:rPr lang="en-GB" dirty="0" smtClean="0"/>
              <a:t>Purpose	- this toolkit is designed to support those either in or at risk of Fuel Poverty</a:t>
            </a:r>
            <a:br>
              <a:rPr lang="en-GB" dirty="0" smtClean="0"/>
            </a:br>
            <a:endParaRPr lang="en-GB" dirty="0"/>
          </a:p>
        </p:txBody>
      </p:sp>
      <p:sp>
        <p:nvSpPr>
          <p:cNvPr id="3" name="Content Placeholder 2">
            <a:extLst>
              <a:ext uri="{FF2B5EF4-FFF2-40B4-BE49-F238E27FC236}">
                <a16:creationId xmlns:a16="http://schemas.microsoft.com/office/drawing/2014/main" id="{ADCC5AEF-7186-412D-A04C-A7C548B9DCB9}"/>
              </a:ext>
            </a:extLst>
          </p:cNvPr>
          <p:cNvSpPr>
            <a:spLocks noGrp="1"/>
          </p:cNvSpPr>
          <p:nvPr>
            <p:ph idx="1"/>
          </p:nvPr>
        </p:nvSpPr>
        <p:spPr/>
        <p:txBody>
          <a:bodyPr/>
          <a:lstStyle/>
          <a:p>
            <a:r>
              <a:rPr lang="en-GB" dirty="0" smtClean="0"/>
              <a:t>In his report on the Health Impacts of Cold Homes and Fuel Poverty in 2011 Professor Michael Marmot referenced the fact that fuel poverty is a long standing health issue.</a:t>
            </a:r>
          </a:p>
          <a:p>
            <a:r>
              <a:rPr lang="en-GB" dirty="0" smtClean="0"/>
              <a:t>This has not changed in the past 10 years </a:t>
            </a:r>
          </a:p>
          <a:p>
            <a:r>
              <a:rPr lang="en-GB" dirty="0" smtClean="0"/>
              <a:t>Fuel poverty continues to contribute to social and health inequalities and the FACT remains that it is avoidable </a:t>
            </a:r>
            <a:endParaRPr lang="en-GB" dirty="0"/>
          </a:p>
        </p:txBody>
      </p:sp>
    </p:spTree>
    <p:extLst>
      <p:ext uri="{BB962C8B-B14F-4D97-AF65-F5344CB8AC3E}">
        <p14:creationId xmlns:p14="http://schemas.microsoft.com/office/powerpoint/2010/main" val="2875812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82C5C-95EC-40B0-8DD0-062FA756F726}"/>
              </a:ext>
            </a:extLst>
          </p:cNvPr>
          <p:cNvSpPr>
            <a:spLocks noGrp="1"/>
          </p:cNvSpPr>
          <p:nvPr>
            <p:ph type="title"/>
          </p:nvPr>
        </p:nvSpPr>
        <p:spPr/>
        <p:txBody>
          <a:bodyPr/>
          <a:lstStyle/>
          <a:p>
            <a:r>
              <a:rPr lang="en-GB" dirty="0" smtClean="0"/>
              <a:t>Who is our audience?	</a:t>
            </a:r>
            <a:endParaRPr lang="en-GB" dirty="0"/>
          </a:p>
        </p:txBody>
      </p:sp>
      <p:sp>
        <p:nvSpPr>
          <p:cNvPr id="3" name="Content Placeholder 2">
            <a:extLst>
              <a:ext uri="{FF2B5EF4-FFF2-40B4-BE49-F238E27FC236}">
                <a16:creationId xmlns:a16="http://schemas.microsoft.com/office/drawing/2014/main" id="{ADCC5AEF-7186-412D-A04C-A7C548B9DCB9}"/>
              </a:ext>
            </a:extLst>
          </p:cNvPr>
          <p:cNvSpPr>
            <a:spLocks noGrp="1"/>
          </p:cNvSpPr>
          <p:nvPr>
            <p:ph idx="1"/>
          </p:nvPr>
        </p:nvSpPr>
        <p:spPr/>
        <p:txBody>
          <a:bodyPr/>
          <a:lstStyle/>
          <a:p>
            <a:r>
              <a:rPr lang="en-GB" dirty="0" smtClean="0"/>
              <a:t>Our aim is to target those people in the health sector, local authorities and third sector partners, so that there can be a combined effort made for collaborative working focussing efforts to remove this issue from our areas</a:t>
            </a:r>
          </a:p>
          <a:p>
            <a:r>
              <a:rPr lang="en-GB" dirty="0" smtClean="0"/>
              <a:t>There is a need for those working in this  field to have a heightened awareness of the indicators of this problem</a:t>
            </a:r>
          </a:p>
          <a:p>
            <a:r>
              <a:rPr lang="en-GB" dirty="0" smtClean="0"/>
              <a:t>This should arm them with the confidence to know when, where and how to refer people in this position and to be confident that action can be taken and that this action will improve people’s lived experience and exposure to the risk of harm from their living environment</a:t>
            </a:r>
          </a:p>
          <a:p>
            <a:endParaRPr lang="en-GB" dirty="0" smtClean="0"/>
          </a:p>
        </p:txBody>
      </p:sp>
    </p:spTree>
    <p:extLst>
      <p:ext uri="{BB962C8B-B14F-4D97-AF65-F5344CB8AC3E}">
        <p14:creationId xmlns:p14="http://schemas.microsoft.com/office/powerpoint/2010/main" val="2586990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Fuel Poverty?</a:t>
            </a:r>
            <a:endParaRPr lang="en-GB" dirty="0"/>
          </a:p>
        </p:txBody>
      </p:sp>
      <p:sp>
        <p:nvSpPr>
          <p:cNvPr id="3" name="Content Placeholder 2"/>
          <p:cNvSpPr>
            <a:spLocks noGrp="1"/>
          </p:cNvSpPr>
          <p:nvPr>
            <p:ph idx="1"/>
          </p:nvPr>
        </p:nvSpPr>
        <p:spPr/>
        <p:txBody>
          <a:bodyPr/>
          <a:lstStyle/>
          <a:p>
            <a:r>
              <a:rPr lang="en-GB" dirty="0" smtClean="0"/>
              <a:t>Widely recognised that the UK has well established definitions of Fuel Poverty/Energy Poverty – 1990s, Boardman definition was largely accepted – where a household is required to spend more than 10% of income on energy costs</a:t>
            </a:r>
          </a:p>
          <a:p>
            <a:r>
              <a:rPr lang="en-GB" dirty="0" smtClean="0"/>
              <a:t>In 2012 the Hills review caused England to revise its definition – moving to a Low Income High Cost definition – fuel costs higher than the median level and where the remaining household income after paying fuel costs left the household with an income below the poverty level. </a:t>
            </a:r>
            <a:r>
              <a:rPr lang="en-GB" dirty="0"/>
              <a:t> </a:t>
            </a:r>
            <a:r>
              <a:rPr lang="en-GB" dirty="0" smtClean="0"/>
              <a:t>This definition has been reviewed and is now Low Income Low Energy Efficiency (LILEE) making reference to the Energy Efficiency Rating of the home and the disposable income of the household</a:t>
            </a:r>
          </a:p>
          <a:p>
            <a:r>
              <a:rPr lang="en-GB" dirty="0" smtClean="0"/>
              <a:t>The Hills review also identified the fuel poverty gap – effectively identifying the severity and depth of fuel poverty.</a:t>
            </a:r>
          </a:p>
          <a:p>
            <a:endParaRPr lang="en-GB" dirty="0"/>
          </a:p>
        </p:txBody>
      </p:sp>
    </p:spTree>
    <p:extLst>
      <p:ext uri="{BB962C8B-B14F-4D97-AF65-F5344CB8AC3E}">
        <p14:creationId xmlns:p14="http://schemas.microsoft.com/office/powerpoint/2010/main" val="2140596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Fuel Poverty?</a:t>
            </a:r>
            <a:endParaRPr lang="en-GB" dirty="0"/>
          </a:p>
        </p:txBody>
      </p:sp>
      <p:sp>
        <p:nvSpPr>
          <p:cNvPr id="3" name="Content Placeholder 2"/>
          <p:cNvSpPr>
            <a:spLocks noGrp="1"/>
          </p:cNvSpPr>
          <p:nvPr>
            <p:ph idx="1"/>
          </p:nvPr>
        </p:nvSpPr>
        <p:spPr/>
        <p:txBody>
          <a:bodyPr>
            <a:normAutofit lnSpcReduction="10000"/>
          </a:bodyPr>
          <a:lstStyle/>
          <a:p>
            <a:r>
              <a:rPr lang="en-GB" dirty="0" smtClean="0"/>
              <a:t>The other nations of the UK – Scotland, Wales and Northern Ireland have accepted divergent definitions with Wales and Northern Ireland accepting that households need to be paying more than 10% of income on fuel costs in order to maintain a satisfactory heating regime – temperature of 18-21</a:t>
            </a:r>
            <a:r>
              <a:rPr lang="en-GB" dirty="0" smtClean="0">
                <a:latin typeface="Calibri" panose="020F0502020204030204" pitchFamily="34" charset="0"/>
                <a:cs typeface="Calibri" panose="020F0502020204030204" pitchFamily="34" charset="0"/>
              </a:rPr>
              <a:t>°C to be defined as being in fuel poverty.  Wales have also identified severe fuel poverty (more than 20% of household income being spent on fuel costs) and those at risk of fuel poverty (&gt;8% but &lt;10%)</a:t>
            </a:r>
          </a:p>
          <a:p>
            <a:r>
              <a:rPr lang="en-GB" dirty="0" smtClean="0">
                <a:latin typeface="Calibri" panose="020F0502020204030204" pitchFamily="34" charset="0"/>
                <a:cs typeface="Calibri" panose="020F0502020204030204" pitchFamily="34" charset="0"/>
              </a:rPr>
              <a:t>Whilst Scotland retain the 10% definition, there are adjustments made taking account of housing costs, and for childcare, disability and care costs </a:t>
            </a:r>
          </a:p>
          <a:p>
            <a:r>
              <a:rPr lang="en-GB" dirty="0" smtClean="0">
                <a:latin typeface="Calibri" panose="020F0502020204030204" pitchFamily="34" charset="0"/>
                <a:cs typeface="Calibri" panose="020F0502020204030204" pitchFamily="34" charset="0"/>
              </a:rPr>
              <a:t>It remains the case that there is limited evidence of formal definitions for fuel poverty in EU and NPA countries beyond the UK –although at the time of writing there are some plans for this to change – namely in the Netherlands and at a supranational EU level – interestingly the move is to make the definition multi-factorial- taking into account a range of indicators – extending to health, building stock, and energy prices</a:t>
            </a:r>
          </a:p>
          <a:p>
            <a:endParaRPr lang="en-GB" dirty="0"/>
          </a:p>
        </p:txBody>
      </p:sp>
    </p:spTree>
    <p:extLst>
      <p:ext uri="{BB962C8B-B14F-4D97-AF65-F5344CB8AC3E}">
        <p14:creationId xmlns:p14="http://schemas.microsoft.com/office/powerpoint/2010/main" val="1234668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Fuel Poverty?</a:t>
            </a:r>
            <a:endParaRPr lang="en-GB" dirty="0"/>
          </a:p>
        </p:txBody>
      </p:sp>
      <p:sp>
        <p:nvSpPr>
          <p:cNvPr id="3" name="Content Placeholder 2"/>
          <p:cNvSpPr>
            <a:spLocks noGrp="1"/>
          </p:cNvSpPr>
          <p:nvPr>
            <p:ph idx="1"/>
          </p:nvPr>
        </p:nvSpPr>
        <p:spPr/>
        <p:txBody>
          <a:bodyPr>
            <a:normAutofit/>
          </a:bodyPr>
          <a:lstStyle/>
          <a:p>
            <a:r>
              <a:rPr lang="en-GB" dirty="0" smtClean="0"/>
              <a:t> Acceptance that the issue of Fuel Poverty is the product of a number of factors – Low Income, Poor Energy Efficiency and High Fuel Costs </a:t>
            </a:r>
          </a:p>
          <a:p>
            <a:endParaRPr lang="en-GB" dirty="0"/>
          </a:p>
          <a:p>
            <a:pPr marL="0" indent="0">
              <a:buNone/>
            </a:pPr>
            <a:endParaRPr lang="en-GB" dirty="0"/>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783278" y="4368879"/>
            <a:ext cx="2203136" cy="1528020"/>
          </a:xfrm>
          <a:prstGeom prst="rect">
            <a:avLst/>
          </a:prstGeom>
        </p:spPr>
      </p:pic>
      <p:pic>
        <p:nvPicPr>
          <p:cNvPr id="5" name="Picture 4" descr="Journeys of heart and mind: commun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680" y="2813832"/>
            <a:ext cx="2285813" cy="1528020"/>
          </a:xfrm>
          <a:prstGeom prst="rect">
            <a:avLst/>
          </a:prstGeom>
        </p:spPr>
      </p:pic>
      <p:pic>
        <p:nvPicPr>
          <p:cNvPr id="6" name="Picture 5" descr="Fuel Pump Price May Drop In June, NNPC To Cut Depot Pric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9839" y="3569553"/>
            <a:ext cx="1990725" cy="1544598"/>
          </a:xfrm>
          <a:prstGeom prst="rect">
            <a:avLst/>
          </a:prstGeom>
        </p:spPr>
      </p:pic>
    </p:spTree>
    <p:extLst>
      <p:ext uri="{BB962C8B-B14F-4D97-AF65-F5344CB8AC3E}">
        <p14:creationId xmlns:p14="http://schemas.microsoft.com/office/powerpoint/2010/main" val="2628185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82C5C-95EC-40B0-8DD0-062FA756F726}"/>
              </a:ext>
            </a:extLst>
          </p:cNvPr>
          <p:cNvSpPr>
            <a:spLocks noGrp="1"/>
          </p:cNvSpPr>
          <p:nvPr>
            <p:ph type="title"/>
          </p:nvPr>
        </p:nvSpPr>
        <p:spPr/>
        <p:txBody>
          <a:bodyPr/>
          <a:lstStyle/>
          <a:p>
            <a:r>
              <a:rPr lang="en-GB" dirty="0" smtClean="0"/>
              <a:t>How does a Cold Home affect its residents?</a:t>
            </a:r>
            <a:endParaRPr lang="en-GB" dirty="0"/>
          </a:p>
        </p:txBody>
      </p:sp>
      <p:pic>
        <p:nvPicPr>
          <p:cNvPr id="4" name="Content Placeholder 3" descr="The problem with personalized health informatio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39" y="1524000"/>
            <a:ext cx="3546341" cy="2227671"/>
          </a:xfrm>
        </p:spPr>
      </p:pic>
    </p:spTree>
    <p:extLst>
      <p:ext uri="{BB962C8B-B14F-4D97-AF65-F5344CB8AC3E}">
        <p14:creationId xmlns:p14="http://schemas.microsoft.com/office/powerpoint/2010/main" val="926609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82C5C-95EC-40B0-8DD0-062FA756F726}"/>
              </a:ext>
            </a:extLst>
          </p:cNvPr>
          <p:cNvSpPr>
            <a:spLocks noGrp="1"/>
          </p:cNvSpPr>
          <p:nvPr>
            <p:ph type="title"/>
          </p:nvPr>
        </p:nvSpPr>
        <p:spPr/>
        <p:txBody>
          <a:bodyPr/>
          <a:lstStyle/>
          <a:p>
            <a:r>
              <a:rPr lang="en-GB" dirty="0" smtClean="0"/>
              <a:t>What are the Risks of Living in a Cold Home?</a:t>
            </a:r>
            <a:endParaRPr lang="en-GB" dirty="0"/>
          </a:p>
        </p:txBody>
      </p:sp>
      <p:sp>
        <p:nvSpPr>
          <p:cNvPr id="3" name="Content Placeholder 2">
            <a:extLst>
              <a:ext uri="{FF2B5EF4-FFF2-40B4-BE49-F238E27FC236}">
                <a16:creationId xmlns:a16="http://schemas.microsoft.com/office/drawing/2014/main" id="{ADCC5AEF-7186-412D-A04C-A7C548B9DCB9}"/>
              </a:ext>
            </a:extLst>
          </p:cNvPr>
          <p:cNvSpPr>
            <a:spLocks noGrp="1"/>
          </p:cNvSpPr>
          <p:nvPr>
            <p:ph idx="1"/>
          </p:nvPr>
        </p:nvSpPr>
        <p:spPr/>
        <p:txBody>
          <a:bodyPr/>
          <a:lstStyle/>
          <a:p>
            <a:r>
              <a:rPr lang="en-GB" dirty="0" smtClean="0"/>
              <a:t>Universal recognition that living in a cold home has a negative impact on the health and well-being of the occupants</a:t>
            </a:r>
          </a:p>
          <a:p>
            <a:r>
              <a:rPr lang="en-GB" dirty="0" smtClean="0"/>
              <a:t>Increases the health inequalities of the residents</a:t>
            </a:r>
          </a:p>
          <a:p>
            <a:r>
              <a:rPr lang="en-GB" dirty="0" smtClean="0"/>
              <a:t>Risks avoidable health exacerbations – respiratory problems, circulatory and cardiovascular problems, mental health difficulties, </a:t>
            </a:r>
          </a:p>
          <a:p>
            <a:r>
              <a:rPr lang="en-GB" dirty="0" smtClean="0"/>
              <a:t>Increases to Excess Winter Deaths – around 1/3 of these are caused by respiratory illnesses – with a strong link between cold homes and lower resistance to respiratory infections</a:t>
            </a:r>
          </a:p>
          <a:p>
            <a:r>
              <a:rPr lang="en-GB" dirty="0" smtClean="0"/>
              <a:t>Public Health England indicate that GP consultations in older people increase by 19% for every 1</a:t>
            </a:r>
            <a:r>
              <a:rPr lang="en-GB" dirty="0" smtClean="0">
                <a:latin typeface="Calibri" panose="020F0502020204030204" pitchFamily="34" charset="0"/>
                <a:cs typeface="Calibri" panose="020F0502020204030204" pitchFamily="34" charset="0"/>
              </a:rPr>
              <a:t>°C</a:t>
            </a:r>
            <a:r>
              <a:rPr lang="en-GB" dirty="0" smtClean="0"/>
              <a:t> drop in temperature below 5</a:t>
            </a:r>
            <a:r>
              <a:rPr lang="en-GB" dirty="0" smtClean="0">
                <a:latin typeface="Calibri" panose="020F0502020204030204" pitchFamily="34" charset="0"/>
                <a:cs typeface="Calibri" panose="020F0502020204030204" pitchFamily="34" charset="0"/>
              </a:rPr>
              <a:t>°C (external temperature)</a:t>
            </a:r>
            <a:endParaRPr lang="en-GB" dirty="0"/>
          </a:p>
        </p:txBody>
      </p:sp>
    </p:spTree>
    <p:extLst>
      <p:ext uri="{BB962C8B-B14F-4D97-AF65-F5344CB8AC3E}">
        <p14:creationId xmlns:p14="http://schemas.microsoft.com/office/powerpoint/2010/main" val="112326914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16373</TotalTime>
  <Words>2046</Words>
  <Application>Microsoft Office PowerPoint</Application>
  <PresentationFormat>Widescreen</PresentationFormat>
  <Paragraphs>123</Paragraphs>
  <Slides>27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Gill Sans MT</vt:lpstr>
      <vt:lpstr>Wingdings 3</vt:lpstr>
      <vt:lpstr>Facet</vt:lpstr>
      <vt:lpstr>Fuel Poverty Toolkit</vt:lpstr>
      <vt:lpstr>PowerPoint Presentation</vt:lpstr>
      <vt:lpstr>Purpose - this toolkit is designed to support those either in or at risk of Fuel Poverty </vt:lpstr>
      <vt:lpstr>Who is our audience? </vt:lpstr>
      <vt:lpstr>What is Fuel Poverty?</vt:lpstr>
      <vt:lpstr>What is Fuel Poverty?</vt:lpstr>
      <vt:lpstr>What is Fuel Poverty?</vt:lpstr>
      <vt:lpstr>How does a Cold Home affect its residents?</vt:lpstr>
      <vt:lpstr>What are the Risks of Living in a Cold Home?</vt:lpstr>
      <vt:lpstr>What are the Risks of Living in a Cold Home?</vt:lpstr>
      <vt:lpstr>What is a Healthy Home Temperature</vt:lpstr>
      <vt:lpstr>Healthy Temperature for a Home </vt:lpstr>
      <vt:lpstr>Do Policy Drivers work to Support Cold Homes?</vt:lpstr>
      <vt:lpstr>Policy Drivers</vt:lpstr>
      <vt:lpstr>Policy Drivers</vt:lpstr>
      <vt:lpstr>Policy Drivers</vt:lpstr>
      <vt:lpstr>What can I do to help myself if I live in a Cold Home?</vt:lpstr>
      <vt:lpstr>Energy Efficiency</vt:lpstr>
      <vt:lpstr>Energy Performance Ratings </vt:lpstr>
      <vt:lpstr>What are the Referral Pathways for Cold Homes?</vt:lpstr>
      <vt:lpstr>Scotland   </vt:lpstr>
      <vt:lpstr>Scotland   </vt:lpstr>
      <vt:lpstr>Northern Ireland </vt:lpstr>
      <vt:lpstr>Ireland</vt:lpstr>
      <vt:lpstr>Low Carbon Technologies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Kernohan</dc:creator>
  <cp:lastModifiedBy>Una Porteous</cp:lastModifiedBy>
  <cp:revision>90</cp:revision>
  <cp:lastPrinted>2021-07-15T13:45:54Z</cp:lastPrinted>
  <dcterms:created xsi:type="dcterms:W3CDTF">2020-08-03T09:36:49Z</dcterms:created>
  <dcterms:modified xsi:type="dcterms:W3CDTF">2021-09-17T13:50:50Z</dcterms:modified>
</cp:coreProperties>
</file>